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8" r:id="rId3"/>
    <p:sldId id="256" r:id="rId4"/>
    <p:sldId id="262" r:id="rId5"/>
    <p:sldId id="277" r:id="rId6"/>
    <p:sldId id="261" r:id="rId7"/>
    <p:sldId id="268" r:id="rId8"/>
    <p:sldId id="273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3CCB-B5F6-46B4-A029-4E5C49904580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B8807-832E-49D4-AA0A-A7343EBE0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A82BC-C4B9-48A2-8087-9902376AAE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9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A82BC-C4B9-48A2-8087-9902376AAE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AD8C5-36A4-4057-A030-B5E3C1B8FF6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4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B8B5-C845-40FD-AFDE-F32BC477D462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65C96-C172-486C-B45A-A9786F9C0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3.wdp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ГЛОБАЛЬНЫЕ ВЫЗОВЫ В ОБЛАСТИ СОХРАНЕНИЯ ЗЕМЕЛЬНЫХ РЕСУРСОВ И МЕСТО РОССИИ В ПОИСКЕ ЭФФЕКТИВНЫХ РЕШЕНИЙ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478632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Герман Куст, Андреева Ольга, Василий </a:t>
            </a:r>
            <a:r>
              <a:rPr lang="ru-RU" dirty="0" err="1" smtClean="0"/>
              <a:t>Лобковский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Институт Географии РАН</a:t>
            </a:r>
          </a:p>
          <a:p>
            <a:r>
              <a:rPr lang="ru-RU" dirty="0" smtClean="0"/>
              <a:t>НКЦ БОЗ имени </a:t>
            </a:r>
            <a:r>
              <a:rPr lang="ru-RU" dirty="0" err="1" smtClean="0"/>
              <a:t>Н.Ф.Глазовского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Москва 29 мая 2019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164" y="302458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Владимирская область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65" y="6235716"/>
            <a:ext cx="263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Наземный покров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56366" y="6299435"/>
            <a:ext cx="263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Продуктивность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82951" y="6299435"/>
            <a:ext cx="263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Запасы углерода в почве</a:t>
            </a:r>
            <a:endParaRPr lang="ru-RU" dirty="0"/>
          </a:p>
        </p:txBody>
      </p:sp>
      <p:pic>
        <p:nvPicPr>
          <p:cNvPr id="9218" name="Picture 2" descr="E:\ИГРАН\РНФ\2018\Trends Earth\Vladimir\2001-2015default\Vladimir_LD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8" y="260648"/>
            <a:ext cx="4242430" cy="32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3" y="818007"/>
            <a:ext cx="3306763" cy="223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E:\ИГРАН\РНФ\2018\Trends Earth\Vladimir\2001-2015default\Vladimir_L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0" y="3815762"/>
            <a:ext cx="2869786" cy="21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ИГРАН\РНФ\2018\Trends Earth\Vladimir\2001-2015default\Vladimir_L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66" y="3837415"/>
            <a:ext cx="2841847" cy="21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:\ИГРАН\РНФ\2018\Trends Earth\Vladimir\2001-2015default\Vladimir_SO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51" y="3837417"/>
            <a:ext cx="2865510" cy="21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80112" y="315851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LDN Balance	</a:t>
            </a:r>
            <a:r>
              <a:rPr lang="en-US" sz="1600" b="1" dirty="0" smtClean="0">
                <a:solidFill>
                  <a:srgbClr val="00B050"/>
                </a:solidFill>
              </a:rPr>
              <a:t>58,2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164" y="302458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Белгородская область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65" y="6235716"/>
            <a:ext cx="263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Наземный покров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56366" y="6299435"/>
            <a:ext cx="263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Продуктивность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82951" y="6299435"/>
            <a:ext cx="263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Запасы углерода в почве</a:t>
            </a:r>
            <a:endParaRPr lang="ru-RU" dirty="0"/>
          </a:p>
        </p:txBody>
      </p:sp>
      <p:pic>
        <p:nvPicPr>
          <p:cNvPr id="8194" name="Picture 2" descr="E:\ИГРАН\РНФ\2018\Trends Earth\Belgorod\2001-2015default\Belgorod_LD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637"/>
            <a:ext cx="4304396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ИГРАН\РНФ\2018\Trends Earth\Belgorod\2001-2015default\Belgorod_L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95" y="3811373"/>
            <a:ext cx="2792866" cy="21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ИГРАН\РНФ\2018\Trends Earth\Belgorod\2001-2015default\Belgorod_L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5" y="3815760"/>
            <a:ext cx="2793656" cy="2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ИГРАН\РНФ\2018\Trends Earth\Belgorod\2001-2015default\Belgorod_SO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71" y="3815761"/>
            <a:ext cx="2788831" cy="2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36" y="811671"/>
            <a:ext cx="3332163" cy="22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80112" y="315851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LDN Balance	        </a:t>
            </a:r>
            <a:r>
              <a:rPr lang="en-US" sz="1600" b="1" dirty="0" smtClean="0">
                <a:solidFill>
                  <a:srgbClr val="00B050"/>
                </a:solidFill>
              </a:rPr>
              <a:t>15,5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ИГРАН\РНФ\2018\Trends Earth\Volgograd\2001-2015default\Volgograd_LD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5" y="215870"/>
            <a:ext cx="3863974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ИГРАН\РНФ\2018\Trends Earth\Volgograd\2001-2015default\Volgograd_L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811373"/>
            <a:ext cx="2952328" cy="24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ИГРАН\РНФ\2018\Trends Earth\Volgograd\2001-2015default\Volgograd_L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0" y="3811371"/>
            <a:ext cx="2885456" cy="237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3" y="312791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Волгоградская область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65" y="6235716"/>
            <a:ext cx="263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Наземный покров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56366" y="6299435"/>
            <a:ext cx="263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Продуктивность</a:t>
            </a:r>
            <a:endParaRPr lang="ru-RU" dirty="0"/>
          </a:p>
        </p:txBody>
      </p:sp>
      <p:pic>
        <p:nvPicPr>
          <p:cNvPr id="7174" name="Picture 6" descr="E:\ИГРАН\РНФ\2018\Trends Earth\Volgograd\2001-2015default\Volgograd_SO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11373"/>
            <a:ext cx="2930458" cy="24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82951" y="6299435"/>
            <a:ext cx="263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Запасы углерода в почве</a:t>
            </a:r>
            <a:endParaRPr lang="ru-RU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57" y="784395"/>
            <a:ext cx="33750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315851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LDN Balance	</a:t>
            </a:r>
            <a:r>
              <a:rPr lang="en-US" sz="1600" b="1" dirty="0" smtClean="0">
                <a:solidFill>
                  <a:srgbClr val="FF0000"/>
                </a:solidFill>
              </a:rPr>
              <a:t>- 51,5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ПРОБЛЕМЫ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4249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i="1" dirty="0" smtClean="0"/>
              <a:t>Ни </a:t>
            </a:r>
            <a:r>
              <a:rPr lang="ru-RU" sz="2400" b="1" i="1" dirty="0"/>
              <a:t>один из приведенных </a:t>
            </a:r>
            <a:r>
              <a:rPr lang="ru-RU" sz="2400" i="1" dirty="0"/>
              <a:t>показателей, а также их комплекс, не соответствует </a:t>
            </a:r>
            <a:r>
              <a:rPr lang="ru-RU" sz="2400" dirty="0"/>
              <a:t>в полном объеме ни собственно </a:t>
            </a:r>
            <a:r>
              <a:rPr lang="ru-RU" sz="2400" i="1" dirty="0"/>
              <a:t>показателю </a:t>
            </a:r>
            <a:r>
              <a:rPr lang="en-US" sz="2400" i="1" dirty="0"/>
              <a:t>II</a:t>
            </a:r>
            <a:r>
              <a:rPr lang="ru-RU" sz="2400" i="1" dirty="0"/>
              <a:t> уровня 15.3.1</a:t>
            </a:r>
            <a:r>
              <a:rPr lang="ru-RU" sz="2400" dirty="0"/>
              <a:t>, а также </a:t>
            </a:r>
            <a:r>
              <a:rPr lang="ru-RU" sz="2400" i="1" dirty="0"/>
              <a:t>ни одному из его </a:t>
            </a:r>
            <a:r>
              <a:rPr lang="ru-RU" sz="2400" i="1" dirty="0" err="1"/>
              <a:t>субиндикаторов</a:t>
            </a:r>
            <a:r>
              <a:rPr lang="ru-RU" sz="2400" i="1" dirty="0"/>
              <a:t>, указанных в метаданных ООН</a:t>
            </a:r>
            <a:r>
              <a:rPr lang="ru-RU" sz="2400" dirty="0"/>
              <a:t> с указанием способов его расчета (динамика наземного покрова, динамика продуктивности, динамика органического углерода почв</a:t>
            </a:r>
            <a:r>
              <a:rPr lang="ru-RU" sz="2400" dirty="0" smtClean="0"/>
              <a:t>)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«Земля» относится к ведению Минсельхоза (в части с/</a:t>
            </a:r>
            <a:r>
              <a:rPr lang="ru-RU" sz="2400" dirty="0" err="1" smtClean="0"/>
              <a:t>х</a:t>
            </a:r>
            <a:r>
              <a:rPr lang="ru-RU" sz="2400" dirty="0" smtClean="0"/>
              <a:t> земель) и МПР – </a:t>
            </a:r>
            <a:r>
              <a:rPr lang="ru-RU" sz="2400" dirty="0" err="1" smtClean="0"/>
              <a:t>Росреестр</a:t>
            </a:r>
            <a:r>
              <a:rPr lang="ru-RU" sz="2400" dirty="0" smtClean="0"/>
              <a:t> (другие земли) 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Нет единого определения «деградированных земель»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8072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Интеграция с ЦУР  13 – Борьба с изменением климата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«План реализации мер по совершенствованию государственного регулирования выбросов парниковых газов и подготовки к ратификации Парижского соглашения</a:t>
            </a:r>
            <a:r>
              <a:rPr lang="ru-RU" sz="2400" dirty="0" smtClean="0"/>
              <a:t>», от </a:t>
            </a:r>
            <a:r>
              <a:rPr lang="ru-RU" sz="2400" dirty="0"/>
              <a:t>3 ноября </a:t>
            </a:r>
            <a:r>
              <a:rPr lang="ru-RU" sz="2400" dirty="0" smtClean="0"/>
              <a:t>2016 </a:t>
            </a:r>
            <a:r>
              <a:rPr lang="ru-RU" sz="2400" dirty="0"/>
              <a:t>г.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307181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Межведомственный научно-экспертный совет «Глобальный климат и рациональное природопользование: нуль-эмиссия и нуль-деградация почв России (сельское и лесное хозяйство</a:t>
            </a:r>
            <a:r>
              <a:rPr lang="ru-RU" sz="2400" dirty="0" smtClean="0"/>
              <a:t>)»  - экспертное подразделение </a:t>
            </a:r>
            <a:r>
              <a:rPr lang="ru-RU" sz="2400" dirty="0"/>
              <a:t>Межведомственной рабочей группы при Администрации Президента РФ по вопросам, связанным с изменением климата и достижению ЦУР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18864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Решение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78645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Гармонизация индикаторов – совместная работа с Росстатом и подготовка доклада в Аналитический центр при Правительстве РФ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20891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Институт географии РАН – </a:t>
            </a:r>
            <a:r>
              <a:rPr lang="ru-RU" sz="2400" i="1" dirty="0"/>
              <a:t>единственное</a:t>
            </a:r>
            <a:r>
              <a:rPr lang="ru-RU" sz="2400" dirty="0"/>
              <a:t> учреждение в России, в котором с 2016 года проводятся углубленные исследования по оценке выполнения задачи 15.3. и возможности применения показателя 15.3.1 «Площадь деградировавших земель в процентном отношении к общей площади суши» для территории нашей страны</a:t>
            </a:r>
            <a:r>
              <a:rPr lang="ru-RU" sz="2400" dirty="0" smtClean="0"/>
              <a:t>».</a:t>
            </a:r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Институт Географии выступает </a:t>
            </a:r>
            <a:r>
              <a:rPr lang="ru-RU" sz="2400" dirty="0"/>
              <a:t>с разъясняющими методическими материалами </a:t>
            </a:r>
            <a:r>
              <a:rPr lang="en-US" sz="2400" dirty="0" smtClean="0"/>
              <a:t> </a:t>
            </a:r>
            <a:r>
              <a:rPr lang="ru-RU" sz="2400" dirty="0" smtClean="0"/>
              <a:t>по показателю 15.3.1  и выполняет работу по гармонизации международных и национальных данных при соответствующей поддержке Росстата и других </a:t>
            </a:r>
            <a:r>
              <a:rPr lang="ru-RU" sz="2400" dirty="0" err="1" smtClean="0"/>
              <a:t>ФОИВов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35834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:\СОВЕТ по Климату\текст нацдоклада1\облож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642918"/>
            <a:ext cx="3433264" cy="496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08" y="3212976"/>
            <a:ext cx="2537764" cy="339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1670" y="578645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Национальный доклад "Глобальный климат и почвенный покров России"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DG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67" y="2270800"/>
            <a:ext cx="4938233" cy="2413000"/>
          </a:xfrm>
          <a:prstGeom prst="rect">
            <a:avLst/>
          </a:prstGeom>
        </p:spPr>
      </p:pic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300831" y="134937"/>
            <a:ext cx="869076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900" b="1" dirty="0">
                <a:solidFill>
                  <a:srgbClr val="4B92DB"/>
                </a:solidFill>
                <a:latin typeface="Arial"/>
                <a:ea typeface="Titillium"/>
                <a:cs typeface="Arial"/>
              </a:rPr>
              <a:t>Роль земельных ресурсов в достижении целей устойчивого развития</a:t>
            </a:r>
            <a:endParaRPr lang="en-US" altLang="en-US" sz="1900" b="1" dirty="0">
              <a:solidFill>
                <a:srgbClr val="4B92DB"/>
              </a:solidFill>
              <a:latin typeface="Arial"/>
              <a:ea typeface="Titillium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093" y="586657"/>
            <a:ext cx="8762207" cy="45719"/>
          </a:xfrm>
          <a:prstGeom prst="rect">
            <a:avLst/>
          </a:prstGeom>
          <a:solidFill>
            <a:srgbClr val="4B9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434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191250"/>
            <a:ext cx="1930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2485231" y="693082"/>
            <a:ext cx="2578100" cy="1051600"/>
            <a:chOff x="2485231" y="693082"/>
            <a:chExt cx="2578100" cy="1051600"/>
          </a:xfrm>
        </p:grpSpPr>
        <p:sp>
          <p:nvSpPr>
            <p:cNvPr id="33" name="Rectangular Callout 32"/>
            <p:cNvSpPr/>
            <p:nvPr/>
          </p:nvSpPr>
          <p:spPr>
            <a:xfrm>
              <a:off x="2596243" y="693082"/>
              <a:ext cx="2220686" cy="1051600"/>
            </a:xfrm>
            <a:prstGeom prst="wedgeRectCallout">
              <a:avLst>
                <a:gd name="adj1" fmla="val -16855"/>
                <a:gd name="adj2" fmla="val 10487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5231" y="693082"/>
              <a:ext cx="2578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48640" indent="-457200"/>
              <a:r>
                <a:rPr lang="ru-RU" sz="1200" b="1" dirty="0" smtClean="0"/>
                <a:t>2.3 </a:t>
              </a:r>
              <a:r>
                <a:rPr lang="ru-RU" sz="1200" dirty="0" smtClean="0"/>
                <a:t>      Производительность </a:t>
              </a:r>
              <a:r>
                <a:rPr lang="ru-RU" sz="1200" dirty="0"/>
                <a:t>сельского хозяйства, гарантированный и равноправный доступ к земельным ресурсам</a:t>
              </a: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7364414" y="776223"/>
            <a:ext cx="1854200" cy="702419"/>
            <a:chOff x="7364414" y="776223"/>
            <a:chExt cx="1854200" cy="702419"/>
          </a:xfrm>
        </p:grpSpPr>
        <p:sp>
          <p:nvSpPr>
            <p:cNvPr id="42" name="Rectangular Callout 41"/>
            <p:cNvSpPr/>
            <p:nvPr/>
          </p:nvSpPr>
          <p:spPr>
            <a:xfrm>
              <a:off x="7364414" y="776223"/>
              <a:ext cx="1639886" cy="702419"/>
            </a:xfrm>
            <a:prstGeom prst="wedgeRectCallout">
              <a:avLst>
                <a:gd name="adj1" fmla="val -235476"/>
                <a:gd name="adj2" fmla="val 17260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64414" y="785168"/>
              <a:ext cx="185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48640" indent="-457200"/>
              <a:r>
                <a:rPr lang="ru-RU" sz="1200" b="1" dirty="0" smtClean="0"/>
                <a:t>3.9 </a:t>
              </a:r>
              <a:r>
                <a:rPr lang="ru-RU" sz="1200" dirty="0" smtClean="0"/>
                <a:t>     Загрязнение и  засорение</a:t>
              </a:r>
              <a:endParaRPr lang="ru-RU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42069" y="2062886"/>
            <a:ext cx="2129630" cy="1865043"/>
            <a:chOff x="-42069" y="2062886"/>
            <a:chExt cx="2129630" cy="1865043"/>
          </a:xfrm>
        </p:grpSpPr>
        <p:sp>
          <p:nvSpPr>
            <p:cNvPr id="35" name="Rectangular Callout 34"/>
            <p:cNvSpPr/>
            <p:nvPr/>
          </p:nvSpPr>
          <p:spPr>
            <a:xfrm>
              <a:off x="81643" y="2062886"/>
              <a:ext cx="2005918" cy="1865043"/>
            </a:xfrm>
            <a:prstGeom prst="wedgeRectCallout">
              <a:avLst>
                <a:gd name="adj1" fmla="val 142088"/>
                <a:gd name="adj2" fmla="val 5297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2069" y="2139831"/>
              <a:ext cx="2124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48640" indent="-457200"/>
              <a:r>
                <a:rPr lang="ru-RU" sz="1200" b="1" dirty="0" smtClean="0"/>
                <a:t>14.1    </a:t>
              </a:r>
              <a:r>
                <a:rPr lang="ru-RU" sz="1200" dirty="0" smtClean="0"/>
                <a:t> К </a:t>
              </a:r>
              <a:r>
                <a:rPr lang="ru-RU" sz="1200" dirty="0"/>
                <a:t>2025 году предотвратить и значительно сократить все виды загрязнения морской среды, в частности от наземных видов деятельности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2223626" y="5286931"/>
            <a:ext cx="3382517" cy="1453140"/>
            <a:chOff x="2223626" y="5286931"/>
            <a:chExt cx="3382517" cy="1453140"/>
          </a:xfrm>
        </p:grpSpPr>
        <p:sp>
          <p:nvSpPr>
            <p:cNvPr id="37" name="Rectangular Callout 36"/>
            <p:cNvSpPr/>
            <p:nvPr/>
          </p:nvSpPr>
          <p:spPr>
            <a:xfrm>
              <a:off x="2349841" y="5286931"/>
              <a:ext cx="3256302" cy="1453140"/>
            </a:xfrm>
            <a:prstGeom prst="wedgeRectCallout">
              <a:avLst>
                <a:gd name="adj1" fmla="val 10807"/>
                <a:gd name="adj2" fmla="val -9684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23626" y="5286931"/>
              <a:ext cx="33825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48640" indent="-457200"/>
              <a:r>
                <a:rPr lang="ru-RU" sz="1200" b="1" dirty="0" smtClean="0"/>
                <a:t>15.3 </a:t>
              </a:r>
              <a:r>
                <a:rPr lang="ru-RU" sz="1200" dirty="0"/>
                <a:t> </a:t>
              </a:r>
              <a:r>
                <a:rPr lang="ru-RU" sz="1200" dirty="0" smtClean="0"/>
                <a:t>  К </a:t>
              </a:r>
              <a:r>
                <a:rPr lang="ru-RU" sz="1200" dirty="0"/>
                <a:t>2030 году остановить опустынивание, восстановить деградированные земли и почвы, включая земли, затронутые опустыниванием, засухой и наводнениями, и стремиться к достижению нейтрального баланса деградации земель во всем мире</a:t>
              </a: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7161214" y="3294724"/>
            <a:ext cx="1982786" cy="1689100"/>
            <a:chOff x="7161214" y="3294724"/>
            <a:chExt cx="1982786" cy="1689100"/>
          </a:xfrm>
        </p:grpSpPr>
        <p:sp>
          <p:nvSpPr>
            <p:cNvPr id="39" name="Rectangular Callout 38"/>
            <p:cNvSpPr/>
            <p:nvPr/>
          </p:nvSpPr>
          <p:spPr>
            <a:xfrm>
              <a:off x="7282543" y="3329645"/>
              <a:ext cx="1821770" cy="1654179"/>
            </a:xfrm>
            <a:prstGeom prst="wedgeRectCallout">
              <a:avLst>
                <a:gd name="adj1" fmla="val -55270"/>
                <a:gd name="adj2" fmla="val -2353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61214" y="3294724"/>
              <a:ext cx="19827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48640" indent="-457200"/>
              <a:r>
                <a:rPr lang="ru-RU" sz="1200" b="1" dirty="0" smtClean="0"/>
                <a:t>12.4 </a:t>
              </a:r>
              <a:r>
                <a:rPr lang="ru-RU" sz="1200" dirty="0"/>
                <a:t> </a:t>
              </a:r>
              <a:r>
                <a:rPr lang="ru-RU" sz="1200" dirty="0" smtClean="0"/>
                <a:t>   Экологически </a:t>
              </a:r>
              <a:r>
                <a:rPr lang="ru-RU" sz="1200" dirty="0"/>
                <a:t>обоснованное управление химическими ресурсами и их отходами на протяжении всего жизненного цикла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924300" y="3822700"/>
            <a:ext cx="7874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Group 5"/>
          <p:cNvGrpSpPr/>
          <p:nvPr/>
        </p:nvGrpSpPr>
        <p:grpSpPr>
          <a:xfrm>
            <a:off x="-29369" y="696690"/>
            <a:ext cx="2578100" cy="646331"/>
            <a:chOff x="-29369" y="696690"/>
            <a:chExt cx="2578100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-29369" y="696690"/>
              <a:ext cx="2578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48640" indent="-457200"/>
              <a:r>
                <a:rPr lang="ru-RU" sz="1200" b="1" dirty="0"/>
                <a:t>1.4 </a:t>
              </a:r>
              <a:r>
                <a:rPr lang="ru-RU" sz="1200" dirty="0"/>
                <a:t>  </a:t>
              </a:r>
              <a:r>
                <a:rPr lang="ru-RU" sz="1200" dirty="0" smtClean="0"/>
                <a:t>   Равный </a:t>
              </a:r>
              <a:r>
                <a:rPr lang="ru-RU" sz="1200" dirty="0"/>
                <a:t>доступ к землевладению и контролю над землей </a:t>
              </a:r>
            </a:p>
          </p:txBody>
        </p:sp>
        <p:sp>
          <p:nvSpPr>
            <p:cNvPr id="30" name="Rectangular Callout 29"/>
            <p:cNvSpPr/>
            <p:nvPr/>
          </p:nvSpPr>
          <p:spPr>
            <a:xfrm>
              <a:off x="81643" y="696690"/>
              <a:ext cx="2467088" cy="646331"/>
            </a:xfrm>
            <a:prstGeom prst="wedgeRectCallout">
              <a:avLst>
                <a:gd name="adj1" fmla="val 40335"/>
                <a:gd name="adj2" fmla="val 179922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953227" y="1016001"/>
            <a:ext cx="2220686" cy="1299840"/>
            <a:chOff x="4953227" y="1016001"/>
            <a:chExt cx="2220686" cy="1299840"/>
          </a:xfrm>
        </p:grpSpPr>
        <p:sp>
          <p:nvSpPr>
            <p:cNvPr id="17" name="TextBox 16"/>
            <p:cNvSpPr txBox="1"/>
            <p:nvPr/>
          </p:nvSpPr>
          <p:spPr>
            <a:xfrm>
              <a:off x="4953228" y="1086753"/>
              <a:ext cx="21406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48640" indent="-457200"/>
              <a:r>
                <a:rPr lang="ru-RU" sz="1200" b="1" dirty="0" smtClean="0"/>
                <a:t>2.4 </a:t>
              </a:r>
              <a:r>
                <a:rPr lang="ru-RU" sz="1200" dirty="0" smtClean="0"/>
                <a:t>      Устойчивые системы производства продовольствия и устойчивые методы ведения сельского хозяйства</a:t>
              </a:r>
              <a:endParaRPr lang="ru-RU" sz="1200" dirty="0"/>
            </a:p>
          </p:txBody>
        </p:sp>
        <p:sp>
          <p:nvSpPr>
            <p:cNvPr id="34" name="Rectangular Callout 33"/>
            <p:cNvSpPr/>
            <p:nvPr/>
          </p:nvSpPr>
          <p:spPr>
            <a:xfrm>
              <a:off x="4953227" y="1016001"/>
              <a:ext cx="2220686" cy="1299840"/>
            </a:xfrm>
            <a:prstGeom prst="wedgeRectCallout">
              <a:avLst>
                <a:gd name="adj1" fmla="val -123472"/>
                <a:gd name="adj2" fmla="val 5194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Group 2"/>
          <p:cNvGrpSpPr/>
          <p:nvPr/>
        </p:nvGrpSpPr>
        <p:grpSpPr>
          <a:xfrm>
            <a:off x="-62707" y="4717931"/>
            <a:ext cx="2145507" cy="1483459"/>
            <a:chOff x="-62707" y="4717931"/>
            <a:chExt cx="2145507" cy="1483459"/>
          </a:xfrm>
        </p:grpSpPr>
        <p:sp>
          <p:nvSpPr>
            <p:cNvPr id="23" name="TextBox 22"/>
            <p:cNvSpPr txBox="1"/>
            <p:nvPr/>
          </p:nvSpPr>
          <p:spPr>
            <a:xfrm>
              <a:off x="-62707" y="4717931"/>
              <a:ext cx="21248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48640" indent="-457200"/>
              <a:r>
                <a:rPr lang="ru-RU" sz="1200" b="1" dirty="0" smtClean="0"/>
                <a:t>15.1 </a:t>
              </a:r>
              <a:r>
                <a:rPr lang="ru-RU" sz="1200" dirty="0" smtClean="0"/>
                <a:t>    Сохранение</a:t>
              </a:r>
              <a:r>
                <a:rPr lang="ru-RU" sz="1200" dirty="0"/>
                <a:t>, восстановление и устойчивое использование наземных экосистем  предоставляемых ими услуг</a:t>
              </a:r>
            </a:p>
          </p:txBody>
        </p:sp>
        <p:sp>
          <p:nvSpPr>
            <p:cNvPr id="36" name="Rectangular Callout 35"/>
            <p:cNvSpPr/>
            <p:nvPr/>
          </p:nvSpPr>
          <p:spPr>
            <a:xfrm>
              <a:off x="76882" y="4728071"/>
              <a:ext cx="2005918" cy="1473319"/>
            </a:xfrm>
            <a:prstGeom prst="wedgeRectCallout">
              <a:avLst>
                <a:gd name="adj1" fmla="val 140731"/>
                <a:gd name="adj2" fmla="val -59591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812630" y="5158018"/>
            <a:ext cx="2886869" cy="1043372"/>
            <a:chOff x="5812630" y="5158018"/>
            <a:chExt cx="2886869" cy="1043372"/>
          </a:xfrm>
        </p:grpSpPr>
        <p:sp>
          <p:nvSpPr>
            <p:cNvPr id="25" name="TextBox 24"/>
            <p:cNvSpPr txBox="1"/>
            <p:nvPr/>
          </p:nvSpPr>
          <p:spPr>
            <a:xfrm>
              <a:off x="5812630" y="5225148"/>
              <a:ext cx="28868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48640" indent="-457200"/>
              <a:r>
                <a:rPr lang="ru-RU" sz="1200" b="1" dirty="0" smtClean="0"/>
                <a:t>15.2 </a:t>
              </a:r>
              <a:r>
                <a:rPr lang="ru-RU" sz="1200" dirty="0" smtClean="0"/>
                <a:t>    Устойчивое </a:t>
              </a:r>
              <a:r>
                <a:rPr lang="ru-RU" sz="1200" dirty="0"/>
                <a:t>лесопользование, прекращение обезлесения, увеличение масштабов облесения и </a:t>
              </a:r>
              <a:r>
                <a:rPr lang="ru-RU" sz="1200" dirty="0" err="1"/>
                <a:t>лесовозобновления</a:t>
              </a:r>
              <a:endParaRPr lang="ru-RU" sz="1200" dirty="0"/>
            </a:p>
          </p:txBody>
        </p:sp>
        <p:sp>
          <p:nvSpPr>
            <p:cNvPr id="38" name="Rectangular Callout 37"/>
            <p:cNvSpPr/>
            <p:nvPr/>
          </p:nvSpPr>
          <p:spPr>
            <a:xfrm>
              <a:off x="5860313" y="5158018"/>
              <a:ext cx="2839185" cy="1043372"/>
            </a:xfrm>
            <a:prstGeom prst="wedgeRectCallout">
              <a:avLst>
                <a:gd name="adj1" fmla="val -89564"/>
                <a:gd name="adj2" fmla="val -104771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7219268" y="2084419"/>
            <a:ext cx="2159000" cy="656395"/>
            <a:chOff x="7219268" y="2084419"/>
            <a:chExt cx="2159000" cy="656395"/>
          </a:xfrm>
        </p:grpSpPr>
        <p:sp>
          <p:nvSpPr>
            <p:cNvPr id="26" name="TextBox 25"/>
            <p:cNvSpPr txBox="1"/>
            <p:nvPr/>
          </p:nvSpPr>
          <p:spPr>
            <a:xfrm>
              <a:off x="7219268" y="2084419"/>
              <a:ext cx="215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48640" indent="-457200"/>
              <a:r>
                <a:rPr lang="ru-RU" sz="1200" b="1" dirty="0" smtClean="0"/>
                <a:t>11.3    </a:t>
              </a:r>
              <a:r>
                <a:rPr lang="ru-RU" sz="1200" dirty="0" smtClean="0"/>
                <a:t>Инклюзивная </a:t>
              </a:r>
              <a:r>
                <a:rPr lang="ru-RU" sz="1200" dirty="0"/>
                <a:t>и устойчивая урбанизация</a:t>
              </a:r>
            </a:p>
          </p:txBody>
        </p:sp>
        <p:sp>
          <p:nvSpPr>
            <p:cNvPr id="40" name="Rectangular Callout 39"/>
            <p:cNvSpPr/>
            <p:nvPr/>
          </p:nvSpPr>
          <p:spPr>
            <a:xfrm>
              <a:off x="7327898" y="2094483"/>
              <a:ext cx="1709057" cy="646331"/>
            </a:xfrm>
            <a:prstGeom prst="wedgeRectCallout">
              <a:avLst>
                <a:gd name="adj1" fmla="val -106161"/>
                <a:gd name="adj2" fmla="val 160273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104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96944" cy="42484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Цель 15: Защита и восстановление экосистем суши и содействие их рациональному использованию, рациональное лесопользование, борьба с опустыниванием, прекращение и обращение вспять процесса деградации земель и прекращение процесса утраты биоразнообразия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105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37321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Герман Куст, Андреева Ольга, Василий </a:t>
            </a:r>
            <a:r>
              <a:rPr lang="ru-RU" dirty="0" err="1"/>
              <a:t>Л</a:t>
            </a:r>
            <a:r>
              <a:rPr lang="ru-RU" dirty="0" err="1" smtClean="0"/>
              <a:t>обковский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Институт </a:t>
            </a:r>
            <a:r>
              <a:rPr lang="ru-RU" dirty="0"/>
              <a:t>Г</a:t>
            </a:r>
            <a:r>
              <a:rPr lang="ru-RU" dirty="0" smtClean="0"/>
              <a:t>еографии РАН</a:t>
            </a:r>
          </a:p>
          <a:p>
            <a:pPr algn="ctr"/>
            <a:r>
              <a:rPr lang="ru-RU" dirty="0" smtClean="0"/>
              <a:t>НКЦ БОЗ имени </a:t>
            </a:r>
            <a:r>
              <a:rPr lang="ru-RU" dirty="0" err="1" smtClean="0"/>
              <a:t>Н.Ф.Глазовского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Москва 29 мая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15.3.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pPr algn="just"/>
            <a:r>
              <a:rPr lang="ru-RU" dirty="0"/>
              <a:t>15.3 К 2030 году вести борьбу с опустыниванием, восстановить деградировавшие земли и почвы, включая земли, затронутые опустыниванием, засухами и наводнениями, и стремиться к </a:t>
            </a:r>
            <a:r>
              <a:rPr lang="ru-RU" dirty="0" smtClean="0"/>
              <a:t>достижению </a:t>
            </a:r>
            <a:r>
              <a:rPr lang="ru-RU" b="1" i="1" dirty="0" smtClean="0"/>
              <a:t>нейтрального баланса деградации земель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71"/>
          <a:stretch>
            <a:fillRect/>
          </a:stretch>
        </p:blipFill>
        <p:spPr bwMode="auto">
          <a:xfrm>
            <a:off x="0" y="0"/>
            <a:ext cx="9144000" cy="690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369888" y="358775"/>
            <a:ext cx="5433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dirty="0" smtClean="0">
                <a:solidFill>
                  <a:srgbClr val="4B92DB"/>
                </a:solidFill>
                <a:latin typeface="Titillium"/>
                <a:ea typeface="Titillium"/>
                <a:cs typeface="Titillium"/>
              </a:rPr>
              <a:t>Оценка и мониторинг </a:t>
            </a:r>
            <a:endParaRPr lang="en-US" altLang="en-US" b="1" dirty="0">
              <a:solidFill>
                <a:srgbClr val="4B92DB"/>
              </a:solidFill>
              <a:latin typeface="Titillium"/>
              <a:ea typeface="Titillium"/>
              <a:cs typeface="Titill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688" y="876300"/>
            <a:ext cx="8251825" cy="36513"/>
          </a:xfrm>
          <a:prstGeom prst="rect">
            <a:avLst/>
          </a:prstGeom>
          <a:solidFill>
            <a:srgbClr val="4B9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6389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51606"/>
            <a:ext cx="1930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6891" r="25384"/>
          <a:stretch/>
        </p:blipFill>
        <p:spPr>
          <a:xfrm>
            <a:off x="-428660" y="857232"/>
            <a:ext cx="5418254" cy="6203474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32339" y="1073672"/>
            <a:ext cx="50116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2400" b="1" dirty="0"/>
              <a:t>Индикатор ЦУР 15.3.1.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2400" dirty="0"/>
              <a:t>Отношение площади деградарованных земель к общей площади </a:t>
            </a:r>
            <a:r>
              <a:rPr lang="ru-RU" altLang="en-US" sz="2400" dirty="0" smtClean="0"/>
              <a:t>земель</a:t>
            </a:r>
            <a:endParaRPr lang="ru-RU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56090" y="3299366"/>
            <a:ext cx="4869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/>
            <a:r>
              <a:rPr lang="ru-RU" altLang="en-US" sz="2400" dirty="0"/>
              <a:t>Оценка базового уровня и трендов деградации земель по трем вспомогательным индикаторам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1092" y="5070764"/>
            <a:ext cx="4774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altLang="en-US" sz="2400" dirty="0">
                <a:solidFill>
                  <a:prstClr val="black"/>
                </a:solidFill>
              </a:rPr>
              <a:t>Три индикатора включены в отчетность стран по КБО ООН </a:t>
            </a:r>
          </a:p>
          <a:p>
            <a:pPr lvl="0" algn="r"/>
            <a:r>
              <a:rPr lang="ru-RU" altLang="en-US" sz="2400" dirty="0">
                <a:solidFill>
                  <a:prstClr val="black"/>
                </a:solidFill>
              </a:rPr>
              <a:t>Данные будут представлены каждые 4 года до 2030</a:t>
            </a:r>
          </a:p>
        </p:txBody>
      </p:sp>
    </p:spTree>
    <p:extLst>
      <p:ext uri="{BB962C8B-B14F-4D97-AF65-F5344CB8AC3E}">
        <p14:creationId xmlns:p14="http://schemas.microsoft.com/office/powerpoint/2010/main" val="5285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717032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dobe Fan Heiti Std B" pitchFamily="34" charset="-128"/>
                <a:ea typeface="Adobe Fan Heiti Std B" pitchFamily="34" charset="-128"/>
              </a:rPr>
              <a:t>UNCCD Reporting process 2018</a:t>
            </a:r>
            <a:endParaRPr lang="ru-RU" sz="32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6156176" cy="157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ristic\Desktop\Knowledge management\LDN TSP branding\GM logo\GM blu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1052736"/>
            <a:ext cx="3096344" cy="128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403040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5608" y="0"/>
            <a:ext cx="33183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50"/>
          <a:stretch/>
        </p:blipFill>
        <p:spPr bwMode="auto">
          <a:xfrm>
            <a:off x="5004049" y="1188455"/>
            <a:ext cx="3960440" cy="153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5" y="1188455"/>
            <a:ext cx="4564563" cy="527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414" y="95102"/>
            <a:ext cx="8453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Баланс деградации земель в Российской Федерации по некоторым  областям (за период 2000-2015)</a:t>
            </a:r>
            <a:endParaRPr lang="ru-RU" sz="2400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1"/>
          <a:stretch/>
        </p:blipFill>
        <p:spPr bwMode="auto">
          <a:xfrm>
            <a:off x="5004050" y="2721553"/>
            <a:ext cx="3959683" cy="373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8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612</Words>
  <Application>Microsoft Office PowerPoint</Application>
  <PresentationFormat>Экран (4:3)</PresentationFormat>
  <Paragraphs>71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Adobe Fan Heiti Std B</vt:lpstr>
      <vt:lpstr>Arial</vt:lpstr>
      <vt:lpstr>Calibri</vt:lpstr>
      <vt:lpstr>Titillium</vt:lpstr>
      <vt:lpstr>Тема Office</vt:lpstr>
      <vt:lpstr>ГЛОБАЛЬНЫЕ ВЫЗОВЫ В ОБЛАСТИ СОХРАНЕНИЯ ЗЕМЕЛЬНЫХ РЕСУРСОВ И МЕСТО РОССИИ В ПОИСКЕ ЭФФЕКТИВНЫХ РЕШЕНИЙ </vt:lpstr>
      <vt:lpstr>Презентация PowerPoint</vt:lpstr>
      <vt:lpstr>Презентация PowerPoint</vt:lpstr>
      <vt:lpstr>15.3.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 Andreeva</dc:creator>
  <cp:lastModifiedBy>Аракелова Галина Александровна</cp:lastModifiedBy>
  <cp:revision>47</cp:revision>
  <dcterms:created xsi:type="dcterms:W3CDTF">2019-03-20T07:10:06Z</dcterms:created>
  <dcterms:modified xsi:type="dcterms:W3CDTF">2019-06-04T09:42:49Z</dcterms:modified>
</cp:coreProperties>
</file>