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16"/>
  </p:notesMasterIdLst>
  <p:sldIdLst>
    <p:sldId id="256" r:id="rId2"/>
    <p:sldId id="257" r:id="rId3"/>
    <p:sldId id="264" r:id="rId4"/>
    <p:sldId id="260" r:id="rId5"/>
    <p:sldId id="265" r:id="rId6"/>
    <p:sldId id="258" r:id="rId7"/>
    <p:sldId id="266" r:id="rId8"/>
    <p:sldId id="268" r:id="rId9"/>
    <p:sldId id="267" r:id="rId10"/>
    <p:sldId id="269" r:id="rId11"/>
    <p:sldId id="270" r:id="rId12"/>
    <p:sldId id="271" r:id="rId13"/>
    <p:sldId id="259" r:id="rId14"/>
    <p:sldId id="2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839">
          <p15:clr>
            <a:srgbClr val="A4A3A4"/>
          </p15:clr>
        </p15:guide>
        <p15:guide id="3" pos="23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4"/>
    <p:restoredTop sz="94698"/>
  </p:normalViewPr>
  <p:slideViewPr>
    <p:cSldViewPr snapToObjects="1">
      <p:cViewPr varScale="1">
        <p:scale>
          <a:sx n="87" d="100"/>
          <a:sy n="87" d="100"/>
        </p:scale>
        <p:origin x="714" y="90"/>
      </p:cViewPr>
      <p:guideLst>
        <p:guide orient="horz" pos="2155"/>
        <p:guide pos="3839"/>
        <p:guide pos="23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1A3D5110-9FE0-496F-B26A-071D02F2DE37}" type="datetime1">
              <a:rPr lang="ru-RU" altLang="en-US"/>
              <a:pPr lvl="0">
                <a:defRPr/>
              </a:pPr>
              <a:t>04.06.2019</a:t>
            </a:fld>
            <a:endParaRPr lang="ru-RU" altLang="en-US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 altLang="en-US"/>
          </a:p>
        </p:txBody>
      </p:sp>
      <p:sp>
        <p:nvSpPr>
          <p:cNvPr id="5" name="Заметка к слайду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ru-RU" altLang="en-US"/>
              <a:t>Образец текста</a:t>
            </a:r>
          </a:p>
          <a:p>
            <a:pPr lvl="1">
              <a:defRPr/>
            </a:pPr>
            <a:r>
              <a:rPr lang="ru-RU" altLang="en-US"/>
              <a:t>Второй уровень</a:t>
            </a:r>
          </a:p>
          <a:p>
            <a:pPr lvl="2">
              <a:defRPr/>
            </a:pPr>
            <a:r>
              <a:rPr lang="ru-RU" altLang="en-US"/>
              <a:t>Третий уровень</a:t>
            </a:r>
          </a:p>
          <a:p>
            <a:pPr lvl="3">
              <a:defRPr/>
            </a:pPr>
            <a:r>
              <a:rPr lang="ru-RU" altLang="en-US"/>
              <a:t>Четвертый уровень</a:t>
            </a:r>
          </a:p>
          <a:p>
            <a:pPr lvl="4">
              <a:defRPr/>
            </a:pPr>
            <a:r>
              <a:rPr lang="ru-RU" altLang="en-US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ru-RU" altLang="en-US"/>
              <a:pPr lvl="0"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431048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Заметка к слайд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Ноосфе́ра — сфера взаимодействия общества и природы, в границах которой разумная человеческая деятельность становится определяющим фактором развития (эта сфера обозначается также терминами «антропосфера»).</a:t>
            </a: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325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Заметка к слайду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Россия не сможет подняться с колен без развития высоких технологий. И надо поверить в интеллектуальный потенциал народа, который за 10 послевоеных лет, начав с нуля, кода страна была в развалинах, коггда приходилось пахать на коровах, сумел овладеть ядерной энергией, запустить в космом спутник и сделаться второй научно-технической державой мира”</a:t>
            </a: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49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flipV="1">
            <a:off x="0" y="1905000"/>
            <a:ext cx="12191999" cy="49530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14000">
                <a:schemeClr val="bg2">
                  <a:lumMod val="50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pic>
        <p:nvPicPr>
          <p:cNvPr id="8" name="Рисунок 7" descr="10.png"/>
          <p:cNvPicPr>
            <a:picLocks noChangeAspect="1"/>
          </p:cNvPicPr>
          <p:nvPr/>
        </p:nvPicPr>
        <p:blipFill rotWithShape="1">
          <a:blip r:embed="rId2">
            <a:alphaModFix/>
            <a:lum bright="-10000"/>
          </a:blip>
          <a:srcRect r="30040" b="40380"/>
          <a:stretch>
            <a:fillRect/>
          </a:stretch>
        </p:blipFill>
        <p:spPr>
          <a:xfrm>
            <a:off x="4063999" y="2133600"/>
            <a:ext cx="8127999" cy="4724400"/>
          </a:xfrm>
          <a:prstGeom prst="rect">
            <a:avLst/>
          </a:prstGeom>
        </p:spPr>
      </p:pic>
      <p:pic>
        <p:nvPicPr>
          <p:cNvPr id="9" name="Рисунок 8" descr="10.png"/>
          <p:cNvPicPr>
            <a:picLocks noChangeAspect="1"/>
          </p:cNvPicPr>
          <p:nvPr/>
        </p:nvPicPr>
        <p:blipFill rotWithShape="1">
          <a:blip r:embed="rId2">
            <a:alphaModFix/>
            <a:lum bright="-20000"/>
          </a:blip>
          <a:srcRect r="30040" b="40380"/>
          <a:stretch>
            <a:fillRect/>
          </a:stretch>
        </p:blipFill>
        <p:spPr>
          <a:xfrm flipH="1" flipV="1">
            <a:off x="0" y="0"/>
            <a:ext cx="5238786" cy="30450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3465" y="1928802"/>
            <a:ext cx="9696446" cy="1100144"/>
          </a:xfrm>
        </p:spPr>
        <p:txBody>
          <a:bodyPr/>
          <a:lstStyle>
            <a:lvl1pPr algn="l">
              <a:defRPr sz="4800">
                <a:solidFill>
                  <a:schemeClr val="accent4"/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3465" y="3060924"/>
            <a:ext cx="9384097" cy="5429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B029EE6C-CC32-4F78-BBC7-D758651D07A6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ставить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286000"/>
            <a:ext cx="12191999" cy="21336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28000">
                <a:schemeClr val="tx2">
                  <a:lumMod val="50000"/>
                </a:schemeClr>
              </a:gs>
              <a:gs pos="61000">
                <a:schemeClr val="tx2">
                  <a:lumMod val="7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286000"/>
            <a:ext cx="12191999" cy="2133600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28000">
                <a:schemeClr val="tx2">
                  <a:lumMod val="50000"/>
                </a:schemeClr>
              </a:gs>
              <a:gs pos="61000">
                <a:schemeClr val="tx2">
                  <a:lumMod val="75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pic>
        <p:nvPicPr>
          <p:cNvPr id="8" name="Рисунок 7" descr="10.png"/>
          <p:cNvPicPr>
            <a:picLocks noChangeAspect="1"/>
          </p:cNvPicPr>
          <p:nvPr/>
        </p:nvPicPr>
        <p:blipFill rotWithShape="1">
          <a:blip r:embed="rId2">
            <a:alphaModFix/>
            <a:lum bright="-30000"/>
          </a:blip>
          <a:srcRect r="30040" b="40380"/>
          <a:stretch>
            <a:fillRect/>
          </a:stretch>
        </p:blipFill>
        <p:spPr>
          <a:xfrm flipH="1">
            <a:off x="0" y="1429944"/>
            <a:ext cx="5143493" cy="2989656"/>
          </a:xfrm>
          <a:prstGeom prst="rect">
            <a:avLst/>
          </a:prstGeom>
        </p:spPr>
      </p:pic>
      <p:pic>
        <p:nvPicPr>
          <p:cNvPr id="11" name="Рисунок 10" descr="10.png"/>
          <p:cNvPicPr>
            <a:picLocks noChangeAspect="1"/>
          </p:cNvPicPr>
          <p:nvPr/>
        </p:nvPicPr>
        <p:blipFill rotWithShape="1">
          <a:blip r:embed="rId2">
            <a:alphaModFix/>
            <a:lum bright="-30000"/>
          </a:blip>
          <a:srcRect r="30040" b="40380"/>
          <a:stretch>
            <a:fillRect/>
          </a:stretch>
        </p:blipFill>
        <p:spPr>
          <a:xfrm flipH="1">
            <a:off x="0" y="1429944"/>
            <a:ext cx="5143493" cy="29896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1199" y="2617788"/>
            <a:ext cx="10769599" cy="1470025"/>
          </a:xfrm>
          <a:prstGeom prst="rect">
            <a:avLst/>
          </a:prstGeom>
          <a:effectLst/>
        </p:spPr>
        <p:txBody>
          <a:bodyPr vert="horz" lIns="91440" tIns="45720" rIns="91440" bIns="4572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lang="ko-KR" alt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fld id="{DF28FB93-0A08-4E7D-8E63-9EFA29F1E093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главление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5"/>
          </p:nvPr>
        </p:nvSpPr>
        <p:spPr>
          <a:xfrm>
            <a:off x="952463" y="2286000"/>
            <a:ext cx="9429750" cy="3429000"/>
          </a:xfrm>
        </p:spPr>
        <p:txBody>
          <a:bodyPr/>
          <a:lstStyle>
            <a:lvl1pPr>
              <a:lnSpc>
                <a:spcPct val="150000"/>
              </a:lnSpc>
              <a:defRPr sz="2600"/>
            </a:lvl1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</a:p>
        </p:txBody>
      </p:sp>
      <p:pic>
        <p:nvPicPr>
          <p:cNvPr id="7" name="Рисунок 6" descr="10.png"/>
          <p:cNvPicPr>
            <a:picLocks noChangeAspect="1"/>
          </p:cNvPicPr>
          <p:nvPr/>
        </p:nvPicPr>
        <p:blipFill rotWithShape="1">
          <a:blip r:embed="rId2">
            <a:alphaModFix/>
            <a:lum bright="10000"/>
          </a:blip>
          <a:srcRect r="30040" b="40380"/>
          <a:stretch>
            <a:fillRect/>
          </a:stretch>
        </p:blipFill>
        <p:spPr>
          <a:xfrm flipH="1">
            <a:off x="0" y="2133600"/>
            <a:ext cx="8127999" cy="4724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63" y="1214422"/>
            <a:ext cx="9429815" cy="954313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9.png"/>
          <p:cNvPicPr>
            <a:picLocks noChangeAspect="1"/>
          </p:cNvPicPr>
          <p:nvPr/>
        </p:nvPicPr>
        <p:blipFill rotWithShape="1">
          <a:blip r:embed="rId2">
            <a:alphaModFix/>
            <a:lum bright="30000" contrast="-30000"/>
          </a:blip>
          <a:srcRect l="22440" r="42770" b="28030"/>
          <a:stretch>
            <a:fillRect/>
          </a:stretch>
        </p:blipFill>
        <p:spPr>
          <a:xfrm rot="5400000">
            <a:off x="1612856" y="3187782"/>
            <a:ext cx="2057400" cy="52831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61599" y="0"/>
            <a:ext cx="193039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pic>
        <p:nvPicPr>
          <p:cNvPr id="9" name="Рисунок 8" descr="09.png"/>
          <p:cNvPicPr>
            <a:picLocks noChangeAspect="1"/>
          </p:cNvPicPr>
          <p:nvPr/>
        </p:nvPicPr>
        <p:blipFill rotWithShape="1">
          <a:blip r:embed="rId2">
            <a:alphaModFix/>
            <a:lum bright="20000" contrast="40000"/>
          </a:blip>
          <a:srcRect l="33430" r="53620" b="37810"/>
          <a:stretch>
            <a:fillRect/>
          </a:stretch>
        </p:blipFill>
        <p:spPr>
          <a:xfrm>
            <a:off x="11377199" y="3929066"/>
            <a:ext cx="814799" cy="29289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406742" y="274638"/>
            <a:ext cx="1523999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8" y="274638"/>
            <a:ext cx="9506857" cy="5851525"/>
          </a:xfrm>
        </p:spPr>
        <p:txBody>
          <a:bodyPr vert="eaVert"/>
          <a:lstStyle>
            <a:lvl1pPr>
              <a:defRPr sz="2600"/>
            </a:lvl1pPr>
            <a:lvl2pPr/>
            <a:lvl3pPr/>
            <a:lvl4pPr/>
            <a:lvl5pPr/>
            <a:lvl6pPr/>
            <a:lvl7pPr/>
            <a:lvl8pPr/>
            <a:lvl9pPr/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fld id="{B029EE6C-CC32-4F78-BBC7-D758651D07A6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77801"/>
            <a:ext cx="10972799" cy="736600"/>
          </a:xfrm>
        </p:spPr>
        <p:txBody>
          <a:bodyPr/>
          <a:lstStyle>
            <a:lvl1pPr>
              <a:defRPr sz="36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8pPr>
              <a:defRPr/>
            </a:lvl8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9.png"/>
          <p:cNvPicPr>
            <a:picLocks noChangeAspect="1"/>
          </p:cNvPicPr>
          <p:nvPr/>
        </p:nvPicPr>
        <p:blipFill rotWithShape="1">
          <a:blip r:embed="rId2">
            <a:alphaModFix/>
            <a:lum bright="40000" contrast="40000"/>
          </a:blip>
          <a:srcRect r="42770" b="28030"/>
          <a:stretch>
            <a:fillRect/>
          </a:stretch>
        </p:blipFill>
        <p:spPr>
          <a:xfrm rot="16200000" flipH="1">
            <a:off x="6997779" y="1663801"/>
            <a:ext cx="3886200" cy="6502399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flipV="1">
            <a:off x="0" y="4214818"/>
            <a:ext cx="12191999" cy="2643182"/>
          </a:xfrm>
          <a:prstGeom prst="rect">
            <a:avLst/>
          </a:prstGeom>
          <a:gradFill>
            <a:gsLst>
              <a:gs pos="0">
                <a:schemeClr val="bg2">
                  <a:lumMod val="50000"/>
                </a:schemeClr>
              </a:gs>
              <a:gs pos="14000">
                <a:schemeClr val="bg2">
                  <a:lumMod val="50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pic>
        <p:nvPicPr>
          <p:cNvPr id="8" name="Рисунок 7" descr="10.png"/>
          <p:cNvPicPr>
            <a:picLocks noChangeAspect="1"/>
          </p:cNvPicPr>
          <p:nvPr/>
        </p:nvPicPr>
        <p:blipFill rotWithShape="1">
          <a:blip r:embed="rId2">
            <a:alphaModFix/>
            <a:lum/>
          </a:blip>
          <a:srcRect r="30040" b="40380"/>
          <a:stretch>
            <a:fillRect/>
          </a:stretch>
        </p:blipFill>
        <p:spPr>
          <a:xfrm rot="10800000">
            <a:off x="0" y="0"/>
            <a:ext cx="7251286" cy="42148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466" y="2978140"/>
            <a:ext cx="10363199" cy="1362075"/>
          </a:xfrm>
        </p:spPr>
        <p:txBody>
          <a:bodyPr anchor="t"/>
          <a:lstStyle>
            <a:lvl1pPr algn="r">
              <a:defRPr sz="5400" b="0" cap="all">
                <a:solidFill>
                  <a:schemeClr val="accent4"/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3466" y="2357430"/>
            <a:ext cx="10363199" cy="620710"/>
          </a:xfrm>
        </p:spPr>
        <p:txBody>
          <a:bodyPr anchor="b"/>
          <a:lstStyle>
            <a:lvl1pPr marL="0" indent="0" algn="r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33466" y="4429132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84666" y="4429132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851866" y="4429132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B029EE6C-CC32-4F78-BBC7-D758651D07A6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46" y="177801"/>
            <a:ext cx="10972799" cy="736600"/>
          </a:xfrm>
        </p:spPr>
        <p:txBody>
          <a:bodyPr/>
          <a:lstStyle>
            <a:lvl1pPr>
              <a:defRPr sz="36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99" y="1273630"/>
            <a:ext cx="5384799" cy="4852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9" y="1273630"/>
            <a:ext cx="5384799" cy="48525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599" y="177801"/>
            <a:ext cx="10972799" cy="73660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аблицы" type="tbl" preserve="1">
  <p:cSld name="Табл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аблица 2"/>
          <p:cNvSpPr>
            <a:spLocks noGrp="1" noTextEdit="1"/>
          </p:cNvSpPr>
          <p:nvPr>
            <p:ph type="tbl" sz="quarter" idx="13"/>
          </p:nvPr>
        </p:nvSpPr>
        <p:spPr>
          <a:xfrm>
            <a:off x="608037" y="1273629"/>
            <a:ext cx="10972799" cy="4894633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599" y="177801"/>
            <a:ext cx="10972799" cy="73660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етыре объекта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09599" y="177801"/>
            <a:ext cx="10972799" cy="73660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599" y="1284511"/>
            <a:ext cx="5384799" cy="23919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3"/>
          </p:nvPr>
        </p:nvSpPr>
        <p:spPr>
          <a:xfrm>
            <a:off x="6197599" y="1284511"/>
            <a:ext cx="5384799" cy="23919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14"/>
          </p:nvPr>
        </p:nvSpPr>
        <p:spPr>
          <a:xfrm>
            <a:off x="609599" y="3814084"/>
            <a:ext cx="5384799" cy="23919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3" name="Объект 12"/>
          <p:cNvSpPr>
            <a:spLocks noGrp="1"/>
          </p:cNvSpPr>
          <p:nvPr>
            <p:ph sz="quarter" idx="15"/>
          </p:nvPr>
        </p:nvSpPr>
        <p:spPr>
          <a:xfrm>
            <a:off x="6197599" y="3814084"/>
            <a:ext cx="5384799" cy="23919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599" y="6356350"/>
            <a:ext cx="3860799" cy="365125"/>
          </a:xfrm>
        </p:spPr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599" y="6356350"/>
            <a:ext cx="2844799" cy="365125"/>
          </a:xfrm>
        </p:spPr>
        <p:txBody>
          <a:bodyPr/>
          <a:lstStyle/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9.png"/>
          <p:cNvPicPr>
            <a:picLocks noChangeAspect="1"/>
          </p:cNvPicPr>
          <p:nvPr/>
        </p:nvPicPr>
        <p:blipFill rotWithShape="1">
          <a:blip r:embed="rId2">
            <a:alphaModFix/>
            <a:lum bright="10000" contrast="-30000"/>
          </a:blip>
          <a:srcRect l="22440" r="42770" b="28030"/>
          <a:stretch>
            <a:fillRect/>
          </a:stretch>
        </p:blipFill>
        <p:spPr>
          <a:xfrm rot="5400000">
            <a:off x="1612856" y="2501982"/>
            <a:ext cx="2057400" cy="52831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6172200"/>
            <a:ext cx="12191999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2191999" cy="1596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pic>
        <p:nvPicPr>
          <p:cNvPr id="11" name="Рисунок 10" descr="09.png"/>
          <p:cNvPicPr>
            <a:picLocks noChangeAspect="1"/>
          </p:cNvPicPr>
          <p:nvPr/>
        </p:nvPicPr>
        <p:blipFill rotWithShape="1">
          <a:blip r:embed="rId2">
            <a:alphaModFix/>
            <a:lum bright="10000" contrast="-30000"/>
          </a:blip>
          <a:srcRect l="20480" r="53620" b="37810"/>
          <a:stretch>
            <a:fillRect/>
          </a:stretch>
        </p:blipFill>
        <p:spPr>
          <a:xfrm rot="16200000">
            <a:off x="8515656" y="-1760332"/>
            <a:ext cx="1752600" cy="56000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399" y="760076"/>
            <a:ext cx="7315199" cy="566738"/>
          </a:xfrm>
        </p:spPr>
        <p:txBody>
          <a:bodyPr anchor="b"/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Рисунок 2"/>
          <p:cNvSpPr>
            <a:spLocks noGrp="1" noTextEdit="1"/>
          </p:cNvSpPr>
          <p:nvPr>
            <p:ph type="pic" idx="1"/>
          </p:nvPr>
        </p:nvSpPr>
        <p:spPr>
          <a:xfrm>
            <a:off x="2389717" y="1357298"/>
            <a:ext cx="7315199" cy="3757610"/>
          </a:xfrm>
          <a:solidFill>
            <a:schemeClr val="tx2">
              <a:lumMod val="60000"/>
              <a:lumOff val="40000"/>
              <a:alpha val="9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>
            <a:scrgbClr r="0" g="0" b="0"/>
          </a:fontRef>
        </p:style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399" y="5164150"/>
            <a:ext cx="7315199" cy="80486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Глубокое море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9.png"/>
          <p:cNvPicPr>
            <a:picLocks noChangeAspect="1"/>
          </p:cNvPicPr>
          <p:nvPr/>
        </p:nvPicPr>
        <p:blipFill rotWithShape="1">
          <a:blip r:embed="rId14">
            <a:alphaModFix/>
            <a:lum bright="30000" contrast="-30000"/>
          </a:blip>
          <a:srcRect l="22440" r="42770" b="28030"/>
          <a:stretch>
            <a:fillRect/>
          </a:stretch>
        </p:blipFill>
        <p:spPr>
          <a:xfrm rot="5400000">
            <a:off x="1612856" y="3187782"/>
            <a:ext cx="2057400" cy="52831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12191999" cy="106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en-US" altLang="ko-KR"/>
          </a:p>
        </p:txBody>
      </p:sp>
      <p:pic>
        <p:nvPicPr>
          <p:cNvPr id="10" name="Рисунок 9" descr="09.png"/>
          <p:cNvPicPr>
            <a:picLocks noChangeAspect="1"/>
          </p:cNvPicPr>
          <p:nvPr/>
        </p:nvPicPr>
        <p:blipFill rotWithShape="1">
          <a:blip r:embed="rId14">
            <a:alphaModFix/>
            <a:lum bright="20000" contrast="40000"/>
          </a:blip>
          <a:srcRect l="33430" r="53620" b="37810"/>
          <a:stretch>
            <a:fillRect/>
          </a:stretch>
        </p:blipFill>
        <p:spPr>
          <a:xfrm rot="16200000">
            <a:off x="8531455" y="-2669824"/>
            <a:ext cx="990600" cy="63304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77801"/>
            <a:ext cx="10972799" cy="736600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99" y="1282700"/>
            <a:ext cx="10972799" cy="4856163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marL="0" algn="l" defTabSz="914400" rtl="0" eaLnBrk="1" latinLnBrk="0" hangingPunct="1"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04.06.2019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5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marL="0" algn="r" defTabSz="914400" rtl="0" eaLnBrk="1" latinLnBrk="0" hangingPunct="1"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 lang="ko-KR" altLang="en-US"/>
            </a:pPr>
            <a:fld id="{737820DA-D4C5-4728-AC07-7B64B43B726D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ransition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1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/>
        <a:buChar char="l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Wingdings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25700" indent="-269875" algn="l" defTabSz="914400" rtl="0" eaLnBrk="1" latinLnBrk="1" hangingPunct="1">
        <a:spcBef>
          <a:spcPct val="20000"/>
        </a:spcBef>
        <a:buFont typeface="Tahoma"/>
        <a:buChar char="»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2776538" indent="-261938" algn="l" defTabSz="914400" rtl="0" eaLnBrk="1" latinLnBrk="1" hangingPunct="1">
        <a:spcBef>
          <a:spcPct val="20000"/>
        </a:spcBef>
        <a:buFont typeface="Tahoma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5313" indent="-261938" algn="l" defTabSz="914400" rtl="0" eaLnBrk="1" latinLnBrk="1" hangingPunct="1">
        <a:spcBef>
          <a:spcPct val="20000"/>
        </a:spcBef>
        <a:buFont typeface="Tahoma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4088" indent="-260350" algn="l" defTabSz="914400" rtl="0" eaLnBrk="1" latinLnBrk="1" hangingPunct="1">
        <a:spcBef>
          <a:spcPct val="20000"/>
        </a:spcBef>
        <a:buFont typeface="Tahoma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03644" y="332612"/>
            <a:ext cx="11784711" cy="2376298"/>
          </a:xfrm>
        </p:spPr>
        <p:txBody>
          <a:bodyPr/>
          <a:lstStyle/>
          <a:p>
            <a:pPr algn="ctr">
              <a:defRPr/>
            </a:pPr>
            <a:endParaRPr lang="ru-RU" sz="2400" cap="none" baseline="0">
              <a:solidFill>
                <a:schemeClr val="bg1">
                  <a:lumMod val="10000"/>
                </a:schemeClr>
              </a:solidFill>
              <a:effectLst/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en-US" sz="3100" b="1" cap="none" baseline="0">
                <a:solidFill>
                  <a:schemeClr val="bg1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  ГОСУДАРСТВЕННЫЙ УНИВЕРСИТЕТ УПРАВЛЕНИЯ</a:t>
            </a:r>
          </a:p>
          <a:p>
            <a:pPr algn="ctr">
              <a:defRPr/>
            </a:pPr>
            <a:endParaRPr lang="ru-RU" sz="2400" cap="none" baseline="0">
              <a:solidFill>
                <a:schemeClr val="bg1">
                  <a:lumMod val="10000"/>
                </a:schemeClr>
              </a:solidFill>
              <a:effectLst/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 cap="none" baseline="0">
                <a:solidFill>
                  <a:schemeClr val="bg1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Международный научно-практический форум </a:t>
            </a:r>
          </a:p>
          <a:p>
            <a:pPr algn="ctr">
              <a:defRPr/>
            </a:pPr>
            <a:r>
              <a:rPr lang="ru-RU" sz="2400" b="1" cap="none" baseline="0">
                <a:solidFill>
                  <a:schemeClr val="bg1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«Россия в XXI веке: глобальные вызовы, риски и решения»</a:t>
            </a:r>
            <a:endParaRPr lang="ru-RU" sz="2400" cap="none" baseline="0">
              <a:solidFill>
                <a:schemeClr val="bg1">
                  <a:lumMod val="10000"/>
                </a:schemeClr>
              </a:solidFill>
              <a:effectLst/>
              <a:latin typeface="Times New Roman"/>
              <a:cs typeface="Times New Roman"/>
            </a:endParaRPr>
          </a:p>
          <a:p>
            <a:pPr algn="ctr">
              <a:spcAft>
                <a:spcPts val="0"/>
              </a:spcAft>
              <a:defRPr/>
            </a:pPr>
            <a:r>
              <a:rPr lang="ru-RU" sz="2400" b="1" cap="all" baseline="0">
                <a:solidFill>
                  <a:schemeClr val="bg1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Международная научно-практическая конференция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400" b="1" cap="all" baseline="0">
                <a:solidFill>
                  <a:schemeClr val="bg1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«Экологический императив </a:t>
            </a:r>
          </a:p>
          <a:p>
            <a:pPr algn="ctr">
              <a:spcAft>
                <a:spcPts val="0"/>
              </a:spcAft>
              <a:defRPr/>
            </a:pPr>
            <a:r>
              <a:rPr lang="ru-RU" sz="2400" b="1" cap="all" baseline="0">
                <a:solidFill>
                  <a:schemeClr val="bg1">
                    <a:lumMod val="10000"/>
                  </a:schemeClr>
                </a:solidFill>
                <a:effectLst/>
                <a:latin typeface="Times New Roman"/>
                <a:cs typeface="Times New Roman"/>
              </a:rPr>
              <a:t>технологического развития России»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645" y="3429000"/>
            <a:ext cx="11784712" cy="1656207"/>
          </a:xfrm>
          <a:solidFill>
            <a:srgbClr val="8B8B8B"/>
          </a:solidFill>
          <a:ln>
            <a:solidFill>
              <a:srgbClr val="175776"/>
            </a:solidFill>
          </a:ln>
        </p:spPr>
        <p:txBody>
          <a:bodyPr/>
          <a:lstStyle/>
          <a:p>
            <a:pPr algn="ctr">
              <a:defRPr/>
            </a:pPr>
            <a:r>
              <a:rPr lang="ru-RU" altLang="en-US" sz="2700" b="1">
                <a:ln w="9525" cap="flat" cmpd="sng" algn="ctr">
                  <a:solidFill>
                    <a:srgbClr val="05050D"/>
                  </a:solidFill>
                  <a:prstDash val="solid"/>
                  <a:round/>
                </a:ln>
                <a:solidFill>
                  <a:schemeClr val="bg2">
                    <a:lumMod val="30000"/>
                  </a:schemeClr>
                </a:solidFill>
                <a:latin typeface="Arial"/>
                <a:ea typeface="'Times New Roman'"/>
              </a:rPr>
              <a:t>КОЭВОЛЮЦИЯ ЧЕЛОВЕЧЕСКОГО РАЗУМА И ЦИФРОВОЙ </a:t>
            </a:r>
          </a:p>
          <a:p>
            <a:pPr algn="ctr">
              <a:defRPr/>
            </a:pPr>
            <a:r>
              <a:rPr lang="ru-RU" altLang="en-US" sz="2700" b="1">
                <a:ln w="9525" cap="flat" cmpd="sng" algn="ctr">
                  <a:solidFill>
                    <a:srgbClr val="05050D"/>
                  </a:solidFill>
                  <a:prstDash val="solid"/>
                  <a:round/>
                </a:ln>
                <a:solidFill>
                  <a:schemeClr val="bg2">
                    <a:lumMod val="30000"/>
                  </a:schemeClr>
                </a:solidFill>
                <a:latin typeface="Arial"/>
                <a:ea typeface="'Times New Roman'"/>
              </a:rPr>
              <a:t>ЭКОНОМИКИ – ОСНОВА УСПЕШНОЙ РЕАЛИЗАЦИИ </a:t>
            </a:r>
          </a:p>
          <a:p>
            <a:pPr algn="ctr">
              <a:defRPr/>
            </a:pPr>
            <a:r>
              <a:rPr lang="ru-RU" altLang="en-US" sz="2700" b="1">
                <a:ln w="9525" cap="flat" cmpd="sng" algn="ctr">
                  <a:solidFill>
                    <a:srgbClr val="05050D"/>
                  </a:solidFill>
                  <a:prstDash val="solid"/>
                  <a:round/>
                </a:ln>
                <a:solidFill>
                  <a:schemeClr val="bg2">
                    <a:lumMod val="30000"/>
                  </a:schemeClr>
                </a:solidFill>
                <a:latin typeface="Arial"/>
                <a:ea typeface="'Times New Roman'"/>
              </a:rPr>
              <a:t>ЭКОЛОГИЧЕСКОГО ИМПЕРАТИВА ТЕХНОЛОГИЧЕСКОГО РАЗВИТИЯ</a:t>
            </a:r>
          </a:p>
        </p:txBody>
      </p:sp>
      <p:pic>
        <p:nvPicPr>
          <p:cNvPr id="7" name="Рисунок 1" descr="Описание: http://ecobez.guu.ru/wp-content/themes/unifiedTheme/images/guu_logo.pn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717562" y="332612"/>
            <a:ext cx="1270794" cy="10081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2057002" y="5085207"/>
            <a:ext cx="8077996" cy="1494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 sz="2100"/>
          </a:p>
          <a:p>
            <a:pPr algn="ctr">
              <a:defRPr/>
            </a:pPr>
            <a:r>
              <a:rPr lang="ru-RU" altLang="en-US" sz="2800" b="1" u="sng">
                <a:solidFill>
                  <a:schemeClr val="bg1">
                    <a:lumMod val="10000"/>
                  </a:schemeClr>
                </a:solidFill>
              </a:rPr>
              <a:t>Докладчики</a:t>
            </a:r>
            <a:r>
              <a:rPr lang="en-US" altLang="ru-RU" sz="2800" b="1" u="sng">
                <a:solidFill>
                  <a:schemeClr val="bg1">
                    <a:lumMod val="10000"/>
                  </a:schemeClr>
                </a:solidFill>
              </a:rPr>
              <a:t>:</a:t>
            </a:r>
            <a:r>
              <a:rPr lang="ru-RU" altLang="en-US" sz="2800" b="1">
                <a:solidFill>
                  <a:schemeClr val="bg1">
                    <a:lumMod val="10000"/>
                  </a:schemeClr>
                </a:solidFill>
              </a:rPr>
              <a:t> Вишняков Я</a:t>
            </a:r>
            <a:r>
              <a:rPr lang="en-US" altLang="ru-RU" sz="2800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800" b="1">
                <a:solidFill>
                  <a:schemeClr val="bg1">
                    <a:lumMod val="10000"/>
                  </a:schemeClr>
                </a:solidFill>
              </a:rPr>
              <a:t>Д</a:t>
            </a:r>
            <a:r>
              <a:rPr lang="en-US" altLang="ru-RU" sz="2800" b="1">
                <a:solidFill>
                  <a:schemeClr val="bg1">
                    <a:lumMod val="10000"/>
                  </a:schemeClr>
                </a:solidFill>
              </a:rPr>
              <a:t>.,</a:t>
            </a:r>
            <a:r>
              <a:rPr lang="ru-RU" altLang="en-US" sz="2800" b="1">
                <a:solidFill>
                  <a:schemeClr val="bg1">
                    <a:lumMod val="10000"/>
                  </a:schemeClr>
                </a:solidFill>
              </a:rPr>
              <a:t> Киселева С</a:t>
            </a:r>
            <a:r>
              <a:rPr lang="en-US" altLang="ru-RU" sz="2800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800" b="1">
                <a:solidFill>
                  <a:schemeClr val="bg1">
                    <a:lumMod val="10000"/>
                  </a:schemeClr>
                </a:solidFill>
              </a:rPr>
              <a:t>П</a:t>
            </a:r>
            <a:r>
              <a:rPr lang="en-US" altLang="ru-RU" sz="2800" b="1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altLang="ru-RU" sz="2300" b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defRPr/>
            </a:pPr>
            <a:endParaRPr lang="en-US" altLang="ru-RU" sz="2100" b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defRPr/>
            </a:pP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</a:rPr>
              <a:t>Москва</a:t>
            </a:r>
            <a:r>
              <a:rPr lang="en-US" altLang="ru-RU" sz="2200" b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ru-RU" sz="2200" b="1">
                <a:solidFill>
                  <a:schemeClr val="bg1">
                    <a:lumMod val="10000"/>
                  </a:schemeClr>
                </a:solidFill>
              </a:rPr>
              <a:t>29</a:t>
            </a: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</a:rPr>
              <a:t> мая </a:t>
            </a:r>
            <a:r>
              <a:rPr lang="en-US" altLang="ru-RU" sz="2200" b="1">
                <a:solidFill>
                  <a:schemeClr val="bg1">
                    <a:lumMod val="10000"/>
                  </a:schemeClr>
                </a:solidFill>
              </a:rPr>
              <a:t>2019</a:t>
            </a: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</a:rPr>
              <a:t> г</a:t>
            </a:r>
            <a:r>
              <a:rPr lang="en-US" altLang="ru-RU" sz="2200" b="1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172084"/>
            <a:ext cx="11582401" cy="736600"/>
          </a:xfrm>
        </p:spPr>
        <p:txBody>
          <a:bodyPr/>
          <a:lstStyle/>
          <a:p>
            <a:pPr algn="ctr">
              <a:defRPr/>
            </a:pPr>
            <a:r>
              <a:rPr lang="ru-RU" altLang="en-US" sz="3000" b="1" dirty="0">
                <a:solidFill>
                  <a:srgbClr val="000000"/>
                </a:solidFill>
              </a:rPr>
              <a:t>НУЖНЫ КАДРЫ С ЭКОЛОГО</a:t>
            </a:r>
            <a:r>
              <a:rPr lang="en-US" altLang="ru-RU" sz="3000" b="1" dirty="0">
                <a:solidFill>
                  <a:srgbClr val="000000"/>
                </a:solidFill>
              </a:rPr>
              <a:t>-</a:t>
            </a:r>
            <a:r>
              <a:rPr lang="ru-RU" altLang="en-US" sz="3000" b="1" dirty="0">
                <a:solidFill>
                  <a:srgbClr val="000000"/>
                </a:solidFill>
              </a:rPr>
              <a:t>ОРИЕНТИРОВАННЫМ </a:t>
            </a:r>
            <a:r>
              <a:rPr lang="en-US" altLang="en-US" sz="3000" b="1" dirty="0">
                <a:solidFill>
                  <a:srgbClr val="000000"/>
                </a:solidFill>
              </a:rPr>
              <a:t/>
            </a:r>
            <a:br>
              <a:rPr lang="en-US" altLang="en-US" sz="3000" b="1" dirty="0">
                <a:solidFill>
                  <a:srgbClr val="000000"/>
                </a:solidFill>
              </a:rPr>
            </a:br>
            <a:r>
              <a:rPr lang="ru-RU" altLang="en-US" sz="3000" b="1" dirty="0">
                <a:solidFill>
                  <a:srgbClr val="000000"/>
                </a:solidFill>
              </a:rPr>
              <a:t>ОБРАЗОВАНИЕМ – АДЕПТЫ НОВОЙ ИДЕОЛОГИИ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7360" y="1282700"/>
            <a:ext cx="9289290" cy="4856163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  <a:defRPr/>
            </a:pPr>
            <a:r>
              <a:rPr lang="ru-RU" altLang="en-US" sz="3100" b="1" dirty="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Для грамотной коэволюции человеческого разума и цифровой экономики в интересах успешной реализации экологического императива технологического развития  необходимо о</a:t>
            </a:r>
            <a:r>
              <a:rPr lang="ru-RU" altLang="en-US" sz="3100" b="1" dirty="0">
                <a:solidFill>
                  <a:schemeClr val="bg1">
                    <a:lumMod val="10000"/>
                  </a:schemeClr>
                </a:solidFill>
                <a:latin typeface="Arial"/>
                <a:ea typeface="'Arial Unicode MS'"/>
              </a:rPr>
              <a:t>беспечение России кадрами, обладающими эколого-ориентированными знаниями, умениями, навыками, компетенциями с учетом современных глобальных и национальных вызовов, угроз и рисков.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Головной проблемой в развитии эколого-ориентированного управленческого образования (ЭУО) следует считать 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  <a:latin typeface="Arial"/>
                <a:ea typeface="+mn-ea"/>
              </a:rPr>
              <a:t>отсутствие нормативно-правовой базы и инструментов реализации государственных механизмов развития ЭУО.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 Обозначенные трудности в сфере развития эколого-ориентированного управленческого образования связаны между собой причинно-следственной связью и требуют 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комплексного подхода к их решению. </a:t>
            </a:r>
            <a:endParaRPr lang="ru-RU" altLang="en-US" b="1" i="1">
              <a:solidFill>
                <a:srgbClr val="FF0000"/>
              </a:solidFill>
              <a:latin typeface="Arial"/>
              <a:ea typeface="Calibri"/>
            </a:endParaRPr>
          </a:p>
          <a:p>
            <a:pPr algn="ctr">
              <a:defRPr/>
            </a:pPr>
            <a:r>
              <a:rPr lang="ru-RU" altLang="en-US" b="1" i="1">
                <a:solidFill>
                  <a:srgbClr val="FF0000"/>
                </a:solidFill>
                <a:latin typeface="Arial"/>
                <a:ea typeface="Calibri"/>
              </a:rPr>
              <a:t>Развитие эколого-ориентированного управленческого образования с учетом изложенных позиций требует соответствующей институализации.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>
              <a:defRPr/>
            </a:pPr>
            <a:r>
              <a:rPr lang="ru-RU" altLang="en-US" sz="1800" b="1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 </a:t>
            </a:r>
            <a:r>
              <a:rPr lang="ru-RU" altLang="en-US" sz="1800" b="1">
                <a:solidFill>
                  <a:schemeClr val="bg1">
                    <a:lumMod val="10000"/>
                  </a:schemeClr>
                </a:solidFill>
                <a:latin typeface="Arial"/>
                <a:ea typeface="'Arial Unicode MS'"/>
              </a:rPr>
              <a:t>В этих целях необходимо:</a:t>
            </a:r>
          </a:p>
          <a:p>
            <a:pPr indent="228600">
              <a:defRPr/>
            </a:pPr>
            <a:r>
              <a:rPr lang="ru-RU" altLang="en-US" sz="1800" b="1">
                <a:solidFill>
                  <a:schemeClr val="bg1">
                    <a:lumMod val="10000"/>
                  </a:schemeClr>
                </a:solidFill>
                <a:latin typeface="Arial"/>
                <a:ea typeface="'Arial Unicode MS'"/>
              </a:rPr>
              <a:t>	1) Придать статус идеологических базовых кафедр вуза кафедрам, реализующим экологическое образование (Кафедрам экологии, рационального природопользования и ресурсосбережения, безопасности жизнедеятельности, управления техносферной и экологической безопасностью и т.п.) (Кафедра);</a:t>
            </a:r>
          </a:p>
          <a:p>
            <a:pPr indent="228600">
              <a:defRPr/>
            </a:pPr>
            <a:r>
              <a:rPr lang="ru-RU" altLang="en-US" sz="1800" b="1">
                <a:solidFill>
                  <a:schemeClr val="bg1">
                    <a:lumMod val="10000"/>
                  </a:schemeClr>
                </a:solidFill>
                <a:latin typeface="Arial"/>
                <a:ea typeface="'Arial Unicode MS'"/>
              </a:rPr>
              <a:t>	2) При каждой такой Кафедре создать Международный межотраслевой научно-методический центр образования для устойчивого развития, которая будет являться базой для обеспечения системной экологизации образования по всем направлениям подготовки кадров в вузе (Центр);</a:t>
            </a:r>
          </a:p>
          <a:p>
            <a:pPr indent="228600">
              <a:defRPr/>
            </a:pPr>
            <a:r>
              <a:rPr lang="ru-RU" altLang="en-US" sz="1800" b="1">
                <a:solidFill>
                  <a:schemeClr val="bg1">
                    <a:lumMod val="10000"/>
                  </a:schemeClr>
                </a:solidFill>
                <a:latin typeface="Arial"/>
                <a:ea typeface="'Arial Unicode MS'"/>
              </a:rPr>
              <a:t>	3) Обеспечить стабильное ежегодное финансирование таких Кафедр и Центров из федерального бюджета Российской Федерации (возможно за счет средств общественных фондов и благотворительных отчислений естественных монополий);</a:t>
            </a:r>
          </a:p>
          <a:p>
            <a:pPr indent="228600">
              <a:defRPr/>
            </a:pPr>
            <a:r>
              <a:rPr lang="ru-RU" altLang="en-US" sz="1800" b="1">
                <a:solidFill>
                  <a:schemeClr val="bg1">
                    <a:lumMod val="10000"/>
                  </a:schemeClr>
                </a:solidFill>
                <a:latin typeface="Arial"/>
                <a:ea typeface="'Arial Unicode MS'"/>
              </a:rPr>
              <a:t>	4) </a:t>
            </a:r>
            <a:r>
              <a:rPr lang="ru-RU" altLang="en-US" sz="1800" b="1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 Необходимо во всех ФГОСах обеспечить наличие обязательных компетенций в сфере экологического образования и экологической культуры, рационального природопользования и ресурсосбережения, управления рисками и обеспечением безопасности, которые позволят  обеспечить работоспособность государственно-общественной системы щадящего отношения человека к природной окружающей среде (к природе), а природы к человеку.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МОИСЕЕВ 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.: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О НОВЫХ ТЕХНОЛОГИЯХ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264" y="1000918"/>
            <a:ext cx="6456045" cy="4856163"/>
          </a:xfrm>
        </p:spPr>
        <p:txBody>
          <a:bodyPr/>
          <a:lstStyle/>
          <a:p>
            <a:pPr algn="ctr">
              <a:buNone/>
              <a:defRPr/>
            </a:pPr>
            <a:endParaRPr lang="ru-RU" altLang="en-US" sz="3000" b="1" i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“Сегодня ставка на новые высшие     технологии</a:t>
            </a:r>
            <a:r>
              <a:rPr lang="en-US" altLang="ru-RU" sz="3000" b="1" i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 Поэтому та </a:t>
            </a:r>
          </a:p>
          <a:p>
            <a:pPr algn="ctr">
              <a:buNone/>
              <a:defRPr/>
            </a:pP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страна</a:t>
            </a:r>
            <a:r>
              <a:rPr lang="en-US" altLang="ru-RU" sz="3000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 которая сумеет сохранить образование</a:t>
            </a:r>
            <a:r>
              <a:rPr lang="en-US" altLang="ru-RU" sz="3000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 обеспечить </a:t>
            </a:r>
          </a:p>
          <a:p>
            <a:pPr algn="ctr">
              <a:buNone/>
              <a:defRPr/>
            </a:pP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развитие наук</a:t>
            </a:r>
            <a:r>
              <a:rPr lang="en-US" altLang="ru-RU" sz="3000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 в следующем поколении будет впереди”</a:t>
            </a:r>
          </a:p>
          <a:p>
            <a:pPr>
              <a:buNone/>
              <a:defRPr/>
            </a:pPr>
            <a:endParaRPr lang="ru-RU" altLang="en-US" b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Моисеев Н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Агония России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 Есть ли у нее будущее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?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 Попытка системного анализа проблемы выбора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 М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.: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 Экспресс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-3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М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1996.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78</a:t>
            </a:r>
            <a:r>
              <a:rPr lang="ru-RU" altLang="en-US" sz="2300" b="1">
                <a:solidFill>
                  <a:schemeClr val="bg1">
                    <a:lumMod val="10000"/>
                  </a:schemeClr>
                </a:solidFill>
              </a:rPr>
              <a:t> с</a:t>
            </a:r>
            <a:r>
              <a:rPr lang="en-US" altLang="ru-RU" sz="2300" b="1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647309" y="1988820"/>
            <a:ext cx="5209411" cy="391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pic>
        <p:nvPicPr>
          <p:cNvPr id="4" name="Рисунок 3" descr="Описание: D:\Галя\ARAK\ГУУ\СайтУПиЭБ\2019\Новости\29мая-Объявление\РИСУНОК_для заголовка.png"/>
          <p:cNvPicPr>
            <a:picLocks noChangeAspect="1" noChangeArrowheads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888099" y="1282699"/>
            <a:ext cx="4694298" cy="48561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Прямоугольник 5"/>
          <p:cNvSpPr/>
          <p:nvPr/>
        </p:nvSpPr>
        <p:spPr>
          <a:xfrm>
            <a:off x="839341" y="2085784"/>
            <a:ext cx="6048757" cy="371951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2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800" b="1" i="0" strike="noStrike">
                <a:ln w="9525">
                  <a:solidFill>
                    <a:schemeClr val="bg2">
                      <a:lumMod val="30000"/>
                    </a:schemeClr>
                  </a:solidFill>
                </a:ln>
                <a:solidFill>
                  <a:srgbClr val="8B8B8B"/>
                </a:solidFill>
                <a:latin typeface="Arial"/>
                <a:ea typeface="&amp;quot"/>
              </a:rPr>
              <a:t>ГОСУДАРСТВЕННЫЙ </a:t>
            </a:r>
          </a:p>
          <a:p>
            <a:pPr algn="ctr">
              <a:defRPr/>
            </a:pPr>
            <a:r>
              <a:rPr lang="ru-RU" altLang="en-US" sz="2800" b="1" i="0" strike="noStrike">
                <a:ln w="9525">
                  <a:solidFill>
                    <a:schemeClr val="bg2">
                      <a:lumMod val="30000"/>
                    </a:schemeClr>
                  </a:solidFill>
                </a:ln>
                <a:solidFill>
                  <a:srgbClr val="8B8B8B"/>
                </a:solidFill>
                <a:latin typeface="Arial"/>
                <a:ea typeface="&amp;quot"/>
              </a:rPr>
              <a:t>УНИВЕРСИТЕТ </a:t>
            </a:r>
          </a:p>
          <a:p>
            <a:pPr algn="ctr">
              <a:defRPr/>
            </a:pPr>
            <a:r>
              <a:rPr lang="ru-RU" altLang="en-US" sz="2800" b="1" i="0" strike="noStrike">
                <a:ln w="9525">
                  <a:solidFill>
                    <a:schemeClr val="bg2">
                      <a:lumMod val="30000"/>
                    </a:schemeClr>
                  </a:solidFill>
                </a:ln>
                <a:solidFill>
                  <a:srgbClr val="8B8B8B"/>
                </a:solidFill>
                <a:latin typeface="Arial"/>
                <a:ea typeface="&amp;quot"/>
              </a:rPr>
              <a:t>УПРАВЛЕНИЯ</a:t>
            </a:r>
            <a:endParaRPr lang="ru-RU" altLang="en-US" sz="2600" b="0" i="0" strike="noStrike">
              <a:solidFill>
                <a:schemeClr val="accent1">
                  <a:lumMod val="50000"/>
                </a:schemeClr>
              </a:solidFill>
              <a:latin typeface="Arial"/>
              <a:ea typeface="&amp;quot"/>
            </a:endParaRPr>
          </a:p>
          <a:p>
            <a:pPr algn="ctr">
              <a:defRPr/>
            </a:pPr>
            <a:endParaRPr lang="ru-RU" altLang="en-US" sz="2600" b="0" i="0" strike="noStrike">
              <a:solidFill>
                <a:schemeClr val="accent1">
                  <a:lumMod val="50000"/>
                </a:schemeClr>
              </a:solidFill>
              <a:latin typeface="Arial"/>
              <a:ea typeface="&amp;quot"/>
            </a:endParaRPr>
          </a:p>
          <a:p>
            <a:pPr algn="ctr">
              <a:defRPr/>
            </a:pPr>
            <a:r>
              <a:rPr lang="ru-RU" altLang="en-US" sz="2600" b="1" i="0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&amp;quot"/>
              </a:rPr>
              <a:t>Кафедра Управления природопользованием  и экологической безопасностью</a:t>
            </a:r>
            <a:endParaRPr sz="2500" b="1" i="0" strike="noStrike">
              <a:solidFill>
                <a:schemeClr val="accent1">
                  <a:lumMod val="50000"/>
                </a:schemeClr>
              </a:solidFill>
              <a:latin typeface="Arial"/>
              <a:ea typeface="Gulim"/>
            </a:endParaRPr>
          </a:p>
          <a:p>
            <a:pPr algn="ctr">
              <a:defRPr/>
            </a:pPr>
            <a:endParaRPr sz="2500" b="1" i="0" strike="noStrike">
              <a:solidFill>
                <a:schemeClr val="bg1">
                  <a:lumMod val="10000"/>
                </a:schemeClr>
              </a:solidFill>
              <a:latin typeface="Arial"/>
              <a:ea typeface="Gulim"/>
            </a:endParaRPr>
          </a:p>
          <a:p>
            <a:pPr algn="ctr">
              <a:defRPr/>
            </a:pPr>
            <a:r>
              <a:rPr sz="2500" b="1" i="0" u="sng" strike="noStrike">
                <a:solidFill>
                  <a:schemeClr val="bg1">
                    <a:lumMod val="10000"/>
                  </a:schemeClr>
                </a:solidFill>
                <a:latin typeface="Arial"/>
                <a:ea typeface="Gulim"/>
              </a:rPr>
              <a:t>http://ecobez.guu.ru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572" y="188595"/>
            <a:ext cx="11404856" cy="736600"/>
          </a:xfrm>
        </p:spPr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МОИСЕЕВ 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.: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ЭКОЛОГИЧЕСКИЙ ИМПЕРАТИВ</a:t>
            </a: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0" y="1484757"/>
            <a:ext cx="5918455" cy="4856163"/>
          </a:xfr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  <a:defRPr/>
            </a:pPr>
            <a:endParaRPr lang="ru-RU" altLang="en-US" b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«Человечество, как единое целое, </a:t>
            </a:r>
          </a:p>
          <a:p>
            <a:pPr algn="ctr">
              <a:buNone/>
              <a:defRPr/>
            </a:pPr>
            <a:r>
              <a:rPr lang="ru-RU" altLang="en-US" sz="3000" b="1" i="1">
                <a:solidFill>
                  <a:schemeClr val="bg1">
                    <a:lumMod val="10000"/>
                  </a:schemeClr>
                </a:solidFill>
              </a:rPr>
              <a:t>должно подчиняться условиям        экологического императива»</a:t>
            </a:r>
            <a:endParaRPr lang="ru-RU" altLang="en-US" b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endParaRPr lang="ru-RU" altLang="en-US" b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endParaRPr lang="ru-RU" altLang="en-US" b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Моисеев Н.Н. Избранные труды. </a:t>
            </a:r>
          </a:p>
          <a:p>
            <a:pPr algn="ctr">
              <a:buNone/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М.Тайдекс Ко, 2003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407289" y="1312910"/>
            <a:ext cx="5360677" cy="5199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ЭКОЛОГИЧЕСКИЙ ИМПЕРАТИВ </a:t>
            </a:r>
          </a:p>
          <a:p>
            <a:pPr algn="ctr"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ТЕХНОЛОГИЧЕСКОГО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563" y="1282700"/>
            <a:ext cx="7574662" cy="5006689"/>
          </a:xfrm>
        </p:spPr>
        <p:txBody>
          <a:bodyPr/>
          <a:lstStyle/>
          <a:p>
            <a:pPr>
              <a:buNone/>
              <a:defRPr/>
            </a:pPr>
            <a:r>
              <a:rPr lang="ru-RU" altLang="en-US" sz="2500" b="1" i="1" dirty="0">
                <a:solidFill>
                  <a:schemeClr val="bg1">
                    <a:lumMod val="10000"/>
                  </a:schemeClr>
                </a:solidFill>
              </a:rPr>
              <a:t>   Экологический императив 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-  общезначимое нравственное предписание, выражающее долженствование (объективное принуждение поступать так, а не иначе) соблюдать установленные обществом и государством правила охраны окружающей среды, рационального природопользования и ресурсосбережения в интересах обеспечения экологической безопасности и </a:t>
            </a:r>
            <a:r>
              <a:rPr lang="ru-RU" altLang="en-US" sz="2500" b="1" dirty="0" err="1">
                <a:solidFill>
                  <a:schemeClr val="bg1">
                    <a:lumMod val="10000"/>
                  </a:schemeClr>
                </a:solidFill>
              </a:rPr>
              <a:t>эколого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-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ориентированного развития.</a:t>
            </a:r>
          </a:p>
          <a:p>
            <a:pPr>
              <a:buNone/>
              <a:defRPr/>
            </a:pPr>
            <a:r>
              <a:rPr lang="ru-RU" altLang="en-US" sz="2500" b="1" i="1" dirty="0">
                <a:solidFill>
                  <a:schemeClr val="bg1">
                    <a:lumMod val="10000"/>
                  </a:schemeClr>
                </a:solidFill>
              </a:rPr>
              <a:t>   Технологическое развитие 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-  явление, представляющее совокупность процессов материальных преобразований, обусловленных развитием и реализацией новых технологий.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040244" y="1282701"/>
            <a:ext cx="3456506" cy="4608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053866-2C96-4ED5-8F88-07B23A1F6352}"/>
              </a:ext>
            </a:extLst>
          </p:cNvPr>
          <p:cNvSpPr txBox="1"/>
          <p:nvPr/>
        </p:nvSpPr>
        <p:spPr>
          <a:xfrm>
            <a:off x="7997420" y="5941520"/>
            <a:ext cx="35421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000000"/>
                </a:solidFill>
              </a:rPr>
              <a:t>Вишняков Я.Д., Киселева С.П. Экологический императив технологического развития России. Научная монография. </a:t>
            </a:r>
            <a:r>
              <a:rPr lang="ru-RU" sz="1050" dirty="0" err="1">
                <a:solidFill>
                  <a:srgbClr val="000000"/>
                </a:solidFill>
              </a:rPr>
              <a:t>Ростов</a:t>
            </a:r>
            <a:r>
              <a:rPr lang="ru-RU" sz="1050" dirty="0">
                <a:solidFill>
                  <a:srgbClr val="000000"/>
                </a:solidFill>
              </a:rPr>
              <a:t>-на-Дону: ООО «Терра», 2016 – 296 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44094"/>
            <a:ext cx="11247121" cy="736600"/>
          </a:xfrm>
        </p:spPr>
        <p:txBody>
          <a:bodyPr/>
          <a:lstStyle/>
          <a:p>
            <a:pPr algn="ctr">
              <a:defRPr/>
            </a:pPr>
            <a:r>
              <a:rPr lang="ru-RU" altLang="en-US" sz="3900" b="1">
                <a:solidFill>
                  <a:schemeClr val="bg1">
                    <a:lumMod val="10000"/>
                  </a:schemeClr>
                </a:solidFill>
              </a:rPr>
              <a:t>РАЗВИТИЕ ИДЕЙ МОИСЕЕВА Н</a:t>
            </a:r>
            <a:r>
              <a:rPr lang="en-US" altLang="ru-RU" sz="3900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3900" b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sz="3900" b="1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271" y="1282700"/>
            <a:ext cx="11593449" cy="4856163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РАЗРАБОТАНА ТЕОРИЯ ЭКОЛОГО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-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ОРИЕНТИРОВАННОГО </a:t>
            </a:r>
          </a:p>
          <a:p>
            <a:pPr algn="ctr">
              <a:buNone/>
              <a:defRPr/>
            </a:pP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ИННОВАЦИОННОГО РАЗВИТИЯ 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(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ТЕОРИЯ ЭОИР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  <a:p>
            <a:pPr algn="ctr">
              <a:buNone/>
              <a:defRPr/>
            </a:pP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(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Я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Д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Вишняков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 С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П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Киселева</a:t>
            </a:r>
            <a:r>
              <a:rPr lang="en-US" altLang="ru-RU" sz="2500" b="1" dirty="0">
                <a:solidFill>
                  <a:schemeClr val="bg1">
                    <a:lumMod val="10000"/>
                  </a:schemeClr>
                </a:solidFill>
              </a:rPr>
              <a:t>)</a:t>
            </a:r>
            <a:endParaRPr lang="ru-RU" altLang="ru-RU" sz="2500" b="1" dirty="0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endParaRPr lang="ru-RU" altLang="en-US" sz="2500" b="1" dirty="0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В рамках направления научной деятельности Научной школы Государственного университет управления «Управление рисками и обеспечением безопасности социально-экономических и общественно-политических систем  и природно-техногенных комплексов» (научный руководитель: Я.Д.Вишняков)</a:t>
            </a:r>
          </a:p>
          <a:p>
            <a:pPr algn="ctr">
              <a:buNone/>
              <a:defRPr/>
            </a:pPr>
            <a:endParaRPr lang="ru-RU" altLang="en-US" sz="2500" b="1" dirty="0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(Научная школа: более 2000 научных трудов, в том числе монографий, </a:t>
            </a:r>
          </a:p>
          <a:p>
            <a:pPr algn="ctr">
              <a:buNone/>
              <a:defRPr/>
            </a:pPr>
            <a:r>
              <a:rPr lang="ru-RU" altLang="en-US" sz="2500" b="1" dirty="0">
                <a:solidFill>
                  <a:schemeClr val="bg1">
                    <a:lumMod val="10000"/>
                  </a:schemeClr>
                </a:solidFill>
              </a:rPr>
              <a:t>статей, учебников, учебных пособий)</a:t>
            </a:r>
            <a:endParaRPr lang="ru-RU" altLang="en-US" sz="2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None/>
              <a:defRPr/>
            </a:pPr>
            <a:endParaRPr lang="en-US" altLang="ru-RU" sz="2200" b="1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МОИСЕЕВ 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.: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О НООСФЕРЕ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271" y="1309115"/>
            <a:ext cx="5832729" cy="5144262"/>
          </a:xfrm>
        </p:spPr>
        <p:txBody>
          <a:bodyPr/>
          <a:lstStyle/>
          <a:p>
            <a:pPr>
              <a:buNone/>
              <a:defRPr/>
            </a:pP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  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Моисеев Н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понимал ноосферу как возможное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но не обязательное будущее состояние   биосферы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pPr>
              <a:buNone/>
              <a:defRPr/>
            </a:pPr>
            <a:endParaRPr lang="ru-RU" altLang="en-US" b="1" i="1">
              <a:solidFill>
                <a:schemeClr val="bg1">
                  <a:lumMod val="10000"/>
                </a:schemeClr>
              </a:solidFill>
            </a:endParaRPr>
          </a:p>
          <a:p>
            <a:pPr>
              <a:buNone/>
              <a:defRPr/>
            </a:pP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  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По Моисееву Н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.,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деятельность человека может привести биосферу к такому состоянию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в котором человеку как виду в ней не найдется места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.</a:t>
            </a:r>
          </a:p>
          <a:p>
            <a:pPr>
              <a:buNone/>
              <a:defRPr/>
            </a:pP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  </a:t>
            </a:r>
          </a:p>
          <a:p>
            <a:pPr>
              <a:buNone/>
              <a:defRPr/>
            </a:pP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  Моисеев Н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Человек и ноосфера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М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.:</a:t>
            </a: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Молодая гвардия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1990.</a:t>
            </a: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 с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.351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07469" y="1544382"/>
            <a:ext cx="5174928" cy="4908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2085"/>
            <a:ext cx="10972799" cy="736600"/>
          </a:xfrm>
        </p:spPr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МОИСЕЕВ 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.: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КОНЦЕПЦИЯ КОЭВОЛЮЦИИ             ЧЕЛОВЕКА И БИОСФЕРЫ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282700"/>
            <a:ext cx="10972799" cy="5170678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Коэволюция человека и биосферы 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-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“ такое совместное развитие человеческого общества и биосферы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которое не выводит параметры биосферы из области гомеостазиса человечества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узкой области параметров биосферы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в котором возможно его существование</a:t>
            </a:r>
            <a:r>
              <a:rPr lang="en-US" altLang="ru-RU" b="1" i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 i="1">
                <a:solidFill>
                  <a:schemeClr val="bg1">
                    <a:lumMod val="10000"/>
                  </a:schemeClr>
                </a:solidFill>
              </a:rPr>
              <a:t> Коэволюция человека и биосферы обеспечивает сохранение человеческого вида и условий для дальнейшего развития цивилизации“</a:t>
            </a:r>
          </a:p>
          <a:p>
            <a:pPr algn="ctr">
              <a:buNone/>
              <a:defRPr/>
            </a:pPr>
            <a:endParaRPr lang="ru-RU" altLang="en-US" b="1" i="1">
              <a:solidFill>
                <a:schemeClr val="bg1">
                  <a:lumMod val="10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Моисеев 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Н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.,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Александров В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В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.,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Тарков А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Человек и биосфера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Опыт системного анализа и эксперименты с моделями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</a:t>
            </a:r>
          </a:p>
          <a:p>
            <a:pPr algn="ctr">
              <a:buNone/>
              <a:defRPr/>
            </a:pP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М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.,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Наука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,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1985.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272</a:t>
            </a:r>
            <a:r>
              <a:rPr lang="ru-RU" altLang="en-US" b="1">
                <a:solidFill>
                  <a:schemeClr val="bg1">
                    <a:lumMod val="10000"/>
                  </a:schemeClr>
                </a:solidFill>
              </a:rPr>
              <a:t> с</a:t>
            </a:r>
            <a:r>
              <a:rPr lang="en-US" altLang="ru-RU" b="1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4094"/>
            <a:ext cx="12192000" cy="736600"/>
          </a:xfrm>
        </p:spPr>
        <p:txBody>
          <a:bodyPr/>
          <a:lstStyle/>
          <a:p>
            <a:pPr algn="ctr">
              <a:defRPr/>
            </a:pPr>
            <a:r>
              <a:rPr lang="ru-RU" altLang="en-US" sz="3500" b="1">
                <a:solidFill>
                  <a:schemeClr val="bg1">
                    <a:lumMod val="10000"/>
                  </a:schemeClr>
                </a:solidFill>
              </a:rPr>
              <a:t>  ЧТО НУЖНО ДЛЯ СОЗДАНИЯ НООСФЕРЫ</a:t>
            </a:r>
            <a:r>
              <a:rPr lang="en-US" altLang="ru-RU" sz="3500" b="1">
                <a:solidFill>
                  <a:schemeClr val="bg1">
                    <a:lumMod val="10000"/>
                  </a:schemeClr>
                </a:solidFill>
              </a:rPr>
              <a:t>?</a:t>
            </a:r>
          </a:p>
          <a:p>
            <a:pPr algn="ctr">
              <a:defRPr/>
            </a:pPr>
            <a:r>
              <a:rPr lang="ru-RU" altLang="en-US" sz="2200">
                <a:solidFill>
                  <a:schemeClr val="bg1">
                    <a:lumMod val="10000"/>
                  </a:schemeClr>
                </a:solidFill>
              </a:rPr>
              <a:t>    </a:t>
            </a:r>
            <a:endParaRPr lang="en-US" altLang="ru-RU" sz="220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91262" y="1568957"/>
            <a:ext cx="5328666" cy="2724912"/>
          </a:xfrm>
          <a:prstGeom prst="rect">
            <a:avLst/>
          </a:prstGeo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580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эволюция </a:t>
            </a:r>
          </a:p>
          <a:p>
            <a:pPr algn="ctr">
              <a:defRPr/>
            </a:pPr>
            <a:r>
              <a:rPr lang="ru-RU" altLang="en-US" sz="580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человеческого разума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8443" y="4801747"/>
            <a:ext cx="11175113" cy="155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3200" b="1" i="1">
                <a:solidFill>
                  <a:schemeClr val="bg1">
                    <a:lumMod val="10000"/>
                  </a:schemeClr>
                </a:solidFill>
              </a:rPr>
              <a:t>Коэволюция человеческого разума и цифровой экономики </a:t>
            </a:r>
            <a:r>
              <a:rPr lang="en-US" altLang="ru-RU" sz="3200" b="1">
                <a:solidFill>
                  <a:schemeClr val="bg1">
                    <a:lumMod val="10000"/>
                  </a:schemeClr>
                </a:solidFill>
              </a:rPr>
              <a:t>-</a:t>
            </a:r>
            <a:r>
              <a:rPr lang="ru-RU" altLang="en-US" sz="3200" b="1">
                <a:solidFill>
                  <a:schemeClr val="bg1">
                    <a:lumMod val="10000"/>
                  </a:schemeClr>
                </a:solidFill>
              </a:rPr>
              <a:t> совместное их развитие в</a:t>
            </a:r>
            <a:r>
              <a:rPr lang="ru-RU" altLang="en-US" sz="3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интересах достижения </a:t>
            </a:r>
          </a:p>
          <a:p>
            <a:pPr algn="ctr">
              <a:defRPr/>
            </a:pPr>
            <a:r>
              <a:rPr lang="ru-RU" altLang="en-US" sz="3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Генеральной Цели-создания Ноосферы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2072" y="1568957"/>
            <a:ext cx="5328666" cy="2724912"/>
          </a:xfrm>
          <a:prstGeom prst="rect">
            <a:avLst/>
          </a:prstGeom>
        </p:spPr>
        <p:style>
          <a:lnRef idx="2">
            <a:schemeClr val="accent2">
              <a:shade val="2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580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эволюция </a:t>
            </a:r>
          </a:p>
          <a:p>
            <a:pPr algn="ctr">
              <a:defRPr/>
            </a:pPr>
            <a:r>
              <a:rPr lang="ru-RU" altLang="en-US" sz="580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цифровой </a:t>
            </a:r>
          </a:p>
          <a:p>
            <a:pPr algn="ctr">
              <a:defRPr/>
            </a:pPr>
            <a:r>
              <a:rPr lang="ru-RU" altLang="en-US" sz="580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экономики</a:t>
            </a:r>
          </a:p>
        </p:txBody>
      </p:sp>
      <p:sp>
        <p:nvSpPr>
          <p:cNvPr id="7" name="Стрелка: влево-вправо 6"/>
          <p:cNvSpPr/>
          <p:nvPr/>
        </p:nvSpPr>
        <p:spPr>
          <a:xfrm>
            <a:off x="5519928" y="2564892"/>
            <a:ext cx="1152143" cy="864108"/>
          </a:xfrm>
          <a:prstGeom prst="left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>
                <a:solidFill>
                  <a:schemeClr val="bg1">
                    <a:lumMod val="10000"/>
                  </a:schemeClr>
                </a:solidFill>
              </a:rPr>
              <a:t>ЧТО ЯВЛЯЕТСЯ НАИБОЛЕЕ ПЕРСПЕКТИВНЫМ И МАКСИМАЛЬНО БЕЗОПАСНЫМ ДЛЯ ЧЕЛОВЕКА</a:t>
            </a:r>
            <a:r>
              <a:rPr lang="en-US" altLang="ru-RU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271" y="1282700"/>
            <a:ext cx="11665458" cy="4018534"/>
          </a:xfrm>
        </p:spPr>
        <p:txBody>
          <a:bodyPr/>
          <a:lstStyle/>
          <a:p>
            <a:pPr>
              <a:buNone/>
              <a:defRPr/>
            </a:pPr>
            <a:r>
              <a:rPr lang="en-US" altLang="ru-RU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1.</a:t>
            </a: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Развитие двух дружественных и параллельно развивающихся цивилизаций: цивилизация человека и цивилизация искусственного интеллекта </a:t>
            </a:r>
          </a:p>
          <a:p>
            <a:pPr>
              <a:buNone/>
              <a:defRPr/>
            </a:pP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  </a:t>
            </a:r>
            <a:r>
              <a:rPr lang="ru-RU" altLang="en-US" sz="2200" b="1">
                <a:solidFill>
                  <a:schemeClr val="tx1">
                    <a:lumMod val="50000"/>
                  </a:schemeClr>
                </a:solidFill>
                <a:ea typeface="'Times New Roman'"/>
              </a:rPr>
              <a:t>  или, как альтернатива,</a:t>
            </a:r>
            <a:endParaRPr lang="ru-RU" altLang="en-US" sz="2200" b="1">
              <a:solidFill>
                <a:schemeClr val="bg1">
                  <a:lumMod val="10000"/>
                </a:schemeClr>
              </a:solidFill>
              <a:ea typeface="'Times New Roman'"/>
            </a:endParaRPr>
          </a:p>
          <a:p>
            <a:pPr>
              <a:buNone/>
              <a:defRPr/>
            </a:pPr>
            <a:r>
              <a:rPr lang="en-US" altLang="ru-RU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2.</a:t>
            </a: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Комплексное развитие сопряженной системы “человек–искусственный интеллект”, реализующей свою деятельность и самореализацию в интегрированной информационной среде. </a:t>
            </a:r>
            <a:endParaRPr lang="ru-RU" altLang="en-US" sz="2200">
              <a:solidFill>
                <a:schemeClr val="bg1">
                  <a:lumMod val="10000"/>
                </a:schemeClr>
              </a:solidFill>
              <a:ea typeface="'Times New Roman'"/>
            </a:endParaRPr>
          </a:p>
          <a:p>
            <a:pPr>
              <a:buNone/>
              <a:defRPr/>
            </a:pPr>
            <a:endParaRPr lang="ru-RU" altLang="en-US" sz="2200">
              <a:solidFill>
                <a:schemeClr val="bg1">
                  <a:lumMod val="10000"/>
                </a:schemeClr>
              </a:solidFill>
              <a:ea typeface="'Times New Roman'"/>
            </a:endParaRPr>
          </a:p>
          <a:p>
            <a:pPr algn="ctr">
              <a:buNone/>
              <a:defRPr/>
            </a:pP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   В любом случае необходимо опережающе разработать и инсталлировать специализированный генетический код, унифицированный как для человека, так и для искусственного интеллекта, и состоящий </a:t>
            </a:r>
            <a:r>
              <a:rPr lang="ru-RU" altLang="en-US" sz="2200" b="1">
                <a:solidFill>
                  <a:srgbClr val="FF0000"/>
                </a:solidFill>
                <a:ea typeface="'Times New Roman'"/>
              </a:rPr>
              <a:t>из двух основных целеполагающих команд</a:t>
            </a: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: </a:t>
            </a:r>
          </a:p>
          <a:p>
            <a:pPr>
              <a:buNone/>
              <a:defRPr/>
            </a:pP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  </a:t>
            </a:r>
          </a:p>
          <a:p>
            <a:pPr>
              <a:buNone/>
              <a:defRPr/>
            </a:pP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271" y="5301234"/>
            <a:ext cx="6840855" cy="364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TextBox 4"/>
          <p:cNvSpPr txBox="1"/>
          <p:nvPr/>
        </p:nvSpPr>
        <p:spPr>
          <a:xfrm>
            <a:off x="940497" y="6138863"/>
            <a:ext cx="5486401" cy="362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426899" y="5301234"/>
            <a:ext cx="5765101" cy="364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744081" y="4939855"/>
            <a:ext cx="4149568" cy="10875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altLang="ru-RU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2.</a:t>
            </a: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  Дружественные отношения </a:t>
            </a:r>
          </a:p>
          <a:p>
            <a:pPr algn="ctr">
              <a:buNone/>
              <a:defRPr/>
            </a:pPr>
            <a:r>
              <a:rPr lang="ru-RU" altLang="en-US" sz="2200" b="1">
                <a:solidFill>
                  <a:schemeClr val="bg1">
                    <a:lumMod val="10000"/>
                  </a:schemeClr>
                </a:solidFill>
                <a:ea typeface="'Times New Roman'"/>
              </a:rPr>
              <a:t>с окружающей средой  </a:t>
            </a:r>
          </a:p>
          <a:p>
            <a:pPr algn="ctr">
              <a:buNone/>
              <a:defRPr/>
            </a:pPr>
            <a:endParaRPr lang="ru-RU" altLang="en-US" sz="2200" b="1">
              <a:solidFill>
                <a:schemeClr val="bg1">
                  <a:lumMod val="10000"/>
                </a:schemeClr>
              </a:solidFill>
              <a:ea typeface="'Times New Roman'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7379" y="4939855"/>
            <a:ext cx="5299520" cy="10875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ru-RU" sz="2200" b="1">
                <a:solidFill>
                  <a:srgbClr val="000000"/>
                </a:solidFill>
                <a:ea typeface="'Times New Roman'"/>
              </a:rPr>
              <a:t>1.</a:t>
            </a:r>
            <a:r>
              <a:rPr lang="ru-RU" altLang="en-US" sz="2200" b="1">
                <a:solidFill>
                  <a:srgbClr val="000000"/>
                </a:solidFill>
                <a:ea typeface="'Times New Roman'"/>
              </a:rPr>
              <a:t> Человек  - хозяин на все времена, в любой ситуации и при любых привходящих командах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801"/>
            <a:ext cx="12192000" cy="736600"/>
          </a:xfrm>
        </p:spPr>
        <p:txBody>
          <a:bodyPr/>
          <a:lstStyle/>
          <a:p>
            <a:pPr algn="ctr">
              <a:defRPr/>
            </a:pPr>
            <a:r>
              <a:rPr lang="ru-RU" altLang="en-US" sz="3100" b="1">
                <a:solidFill>
                  <a:schemeClr val="bg1">
                    <a:lumMod val="10000"/>
                  </a:schemeClr>
                </a:solidFill>
              </a:rPr>
              <a:t>ИДЕОЛОГИЧЕСКИЕ АСПЕКТЫ РЕАЛИЗАЦИИ ЭКОЛОГИЧЕСКОГО ИМПЕРАТИВА ТЕХНОЛОГИЧЕСКОГО РАЗВИТИЯ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5113" indent="-265113" algn="l" defTabSz="914400" rtl="0" eaLnBrk="1" latinLnBrk="1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Font typeface="Wingdings"/>
              <a:buChar char="l"/>
              <a:defRPr/>
            </a:pPr>
            <a:r>
              <a:rPr lang="ru-RU" altLang="en-US" sz="4300" dirty="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В целях эффективного </a:t>
            </a:r>
            <a:r>
              <a:rPr lang="ru-RU" altLang="en-US" sz="4300" dirty="0" err="1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ноосферного</a:t>
            </a:r>
            <a:r>
              <a:rPr lang="ru-RU" altLang="en-US" sz="4300" dirty="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 развития требуется разработка и реализация современной </a:t>
            </a:r>
            <a:r>
              <a:rPr lang="ru-RU" altLang="en-US" sz="4300" dirty="0" err="1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высокопатриотичной</a:t>
            </a:r>
            <a:r>
              <a:rPr lang="ru-RU" altLang="en-US" sz="4300" dirty="0">
                <a:solidFill>
                  <a:schemeClr val="bg1">
                    <a:lumMod val="10000"/>
                  </a:schemeClr>
                </a:solidFill>
                <a:latin typeface="Arial"/>
                <a:ea typeface="'Times New Roman'"/>
              </a:rPr>
              <a:t> идеологии развития и выживания.</a:t>
            </a:r>
          </a:p>
          <a:p>
            <a:pPr marL="0" indent="0" algn="ctr" defTabSz="914400" rtl="0" eaLnBrk="1" latinLnBrk="1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None/>
              <a:defRPr/>
            </a:pPr>
            <a:r>
              <a:rPr lang="ru-RU" altLang="en-US" sz="2000" b="1" dirty="0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Какая идеологема может быть использована в ХХI веке в качестве идеологической основы развития России, в особенности технологического развития?</a:t>
            </a:r>
          </a:p>
          <a:p>
            <a:pPr marL="0" indent="0" algn="ctr" defTabSz="914400" rtl="0" eaLnBrk="1" latinLnBrk="1" hangingPunct="1">
              <a:spcBef>
                <a:spcPct val="20000"/>
              </a:spcBef>
              <a:buClr>
                <a:schemeClr val="tx1">
                  <a:lumMod val="85000"/>
                  <a:lumOff val="15000"/>
                </a:schemeClr>
              </a:buClr>
              <a:buSzPct val="70000"/>
              <a:buNone/>
              <a:defRPr/>
            </a:pPr>
            <a:r>
              <a:rPr lang="ru-RU" altLang="en-US" sz="2000" b="1" dirty="0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 В России многие знают ответ: </a:t>
            </a:r>
            <a:r>
              <a:rPr lang="ru-RU" altLang="en-US" sz="2000" b="1" i="1" dirty="0">
                <a:solidFill>
                  <a:schemeClr val="bg1">
                    <a:lumMod val="10000"/>
                  </a:schemeClr>
                </a:solidFill>
                <a:latin typeface="Arial"/>
                <a:ea typeface="Calibri"/>
              </a:rPr>
              <a:t>взаимно щадящее и уважительное отношение человека к окружающей природной среде и природы к человеку.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theme/theme1.xml><?xml version="1.0" encoding="utf-8"?>
<a:theme xmlns:a="http://schemas.openxmlformats.org/drawingml/2006/main" name="Глубокое море">
  <a:themeElements>
    <a:clrScheme name="По выбору пользователя 8">
      <a:dk1>
        <a:srgbClr val="E1FFE1">
          <a:lumMod val="40000"/>
          <a:lumOff val="60000"/>
        </a:srgbClr>
      </a:dk1>
      <a:lt1>
        <a:srgbClr val="47FF47">
          <a:lumMod val="40000"/>
          <a:lumOff val="60000"/>
        </a:srgbClr>
      </a:lt1>
      <a:dk2>
        <a:srgbClr val="00BB00">
          <a:lumMod val="70000"/>
          <a:lumOff val="30000"/>
        </a:srgbClr>
      </a:dk2>
      <a:lt2>
        <a:srgbClr val="A9FFA9">
          <a:lumMod val="20000"/>
          <a:lumOff val="80000"/>
        </a:srgbClr>
      </a:lt2>
      <a:accent1>
        <a:srgbClr val="008000">
          <a:lumMod val="80000"/>
          <a:lumOff val="20000"/>
        </a:srgbClr>
      </a:accent1>
      <a:accent2>
        <a:srgbClr val="E4FFA3">
          <a:lumMod val="40000"/>
          <a:lumOff val="60000"/>
        </a:srgbClr>
      </a:accent2>
      <a:accent3>
        <a:srgbClr val="FFFF33">
          <a:lumMod val="80000"/>
          <a:lumOff val="20000"/>
        </a:srgbClr>
      </a:accent3>
      <a:accent4>
        <a:srgbClr val="008F00">
          <a:lumMod val="70000"/>
        </a:srgbClr>
      </a:accent4>
      <a:accent5>
        <a:srgbClr val="006800">
          <a:lumMod val="85000"/>
          <a:lumOff val="15000"/>
        </a:srgbClr>
      </a:accent5>
      <a:accent6>
        <a:srgbClr val="BAFF1A"/>
      </a:accent6>
      <a:hlink>
        <a:srgbClr val="BAFF1A"/>
      </a:hlink>
      <a:folHlink>
        <a:srgbClr val="FFFF00"/>
      </a:folHlink>
    </a:clrScheme>
    <a:fontScheme name="По выбору пользователя1">
      <a:majorFont>
        <a:latin typeface="Times New Roman"/>
        <a:ea typeface="HY울릉도B"/>
        <a:cs typeface="Times New Roman"/>
      </a:majorFont>
      <a:minorFont>
        <a:latin typeface="Times New Roman"/>
        <a:ea typeface="HCR Dotum"/>
        <a:cs typeface="Times New Roman"/>
      </a:minorFont>
    </a:fontScheme>
    <a:fmtScheme name="Глубокое море">
      <a:fillStyleLst>
        <a:gradFill rotWithShape="1">
          <a:gsLst>
            <a:gs pos="0">
              <a:schemeClr val="phClr"/>
            </a:gs>
            <a:gs pos="100000">
              <a:schemeClr val="phClr">
                <a:tint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60000"/>
                <a:satMod val="300000"/>
              </a:schemeClr>
            </a:gs>
            <a:gs pos="35000">
              <a:schemeClr val="phClr">
                <a:tint val="40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tint val="100000"/>
                <a:shade val="90000"/>
                <a:satMod val="160000"/>
              </a:schemeClr>
            </a:gs>
          </a:gsLst>
          <a:lin ang="16200000" scaled="0"/>
        </a:gradFill>
      </a:fillStyleLst>
      <a:lnStyleLst>
        <a:ln w="6350" cap="sq" cmpd="dbl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7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tint val="100000"/>
                <a:shade val="50000"/>
                <a:satMod val="10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0"/>
                <a:shade val="60000"/>
              </a:schemeClr>
            </a:gs>
            <a:gs pos="100000">
              <a:schemeClr val="phClr">
                <a:hueMod val="100000"/>
                <a:satMod val="100000"/>
                <a:lumMod val="100000"/>
              </a:schemeClr>
            </a:gs>
          </a:gsLst>
          <a:lin ang="108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nkfree Office">
  <a:themeElements>
    <a:clrScheme name="Thinkfree Office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Thinkfree Office">
      <a:majorFont>
        <a:latin typeface="HCR Dotum"/>
        <a:ea typeface="HCR Dotum"/>
        <a:cs typeface="Times New Roman"/>
      </a:majorFont>
      <a:minorFont>
        <a:latin typeface="HCR Dotum"/>
        <a:ea typeface="HCR Dotum"/>
        <a:cs typeface="Times New Roman"/>
      </a:minorFont>
    </a:fontScheme>
    <a:fmtScheme name="Thinkfre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918</Words>
  <Application>Microsoft Office PowerPoint</Application>
  <PresentationFormat>Широкоэкранный</PresentationFormat>
  <Paragraphs>99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&amp;quot</vt:lpstr>
      <vt:lpstr>Arial</vt:lpstr>
      <vt:lpstr>'Arial Unicode MS'</vt:lpstr>
      <vt:lpstr>Calibri</vt:lpstr>
      <vt:lpstr>Gulim</vt:lpstr>
      <vt:lpstr>HCR Dotum</vt:lpstr>
      <vt:lpstr>HY울릉도B</vt:lpstr>
      <vt:lpstr>Tahoma</vt:lpstr>
      <vt:lpstr>Times New Roman</vt:lpstr>
      <vt:lpstr>'Times New Roman'</vt:lpstr>
      <vt:lpstr>Wingdings</vt:lpstr>
      <vt:lpstr>Глубокое море</vt:lpstr>
      <vt:lpstr>   ГОСУДАРСТВЕННЫЙ УНИВЕРСИТЕТ УПРАВЛЕНИЯ  Международный научно-практический форум  «Россия в XXI веке: глобальные вызовы, риски и решения» Международная научно-практическая конференция  «Экологический императив  технологического развития России» </vt:lpstr>
      <vt:lpstr>МОИСЕЕВ Н.Н.: ЭКОЛОГИЧЕСКИЙ ИМПЕРАТИВ </vt:lpstr>
      <vt:lpstr>ЭКОЛОГИЧЕСКИЙ ИМПЕРАТИВ  ТЕХНОЛОГИЧЕСКОГО РАЗВИТИЯ</vt:lpstr>
      <vt:lpstr>РАЗВИТИЕ ИДЕЙ МОИСЕЕВА Н.Н.</vt:lpstr>
      <vt:lpstr>МОИСЕЕВ Н.Н.: О НООСФЕРЕ</vt:lpstr>
      <vt:lpstr>МОИСЕЕВ Н.Н.: КОНЦЕПЦИЯ КОЭВОЛЮЦИИ             ЧЕЛОВЕКА И БИОСФЕРЫ</vt:lpstr>
      <vt:lpstr>  ЧТО НУЖНО ДЛЯ СОЗДАНИЯ НООСФЕРЫ?     </vt:lpstr>
      <vt:lpstr>ЧТО ЯВЛЯЕТСЯ НАИБОЛЕЕ ПЕРСПЕКТИВНЫМ И МАКСИМАЛЬНО БЕЗОПАСНЫМ ДЛЯ ЧЕЛОВЕКА?</vt:lpstr>
      <vt:lpstr>ИДЕОЛОГИЧЕСКИЕ АСПЕКТЫ РЕАЛИЗАЦИИ ЭКОЛОГИЧЕСКОГО ИМПЕРАТИВА ТЕХНОЛОГИЧЕСКОГО РАЗВИТИЯ</vt:lpstr>
      <vt:lpstr>НУЖНЫ КАДРЫ С ЭКОЛОГО-ОРИЕНТИРОВАННЫМ  ОБРАЗОВАНИЕМ – АДЕПТЫ НОВОЙ ИДЕОЛОГИИ</vt:lpstr>
      <vt:lpstr>Презентация PowerPoint</vt:lpstr>
      <vt:lpstr>Презентация PowerPoint</vt:lpstr>
      <vt:lpstr>МОИСЕЕВ Н.Н.: О НОВЫХ ТЕХНОЛОГИЯХ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ГОСУДАРСТВЕННЫЙ УНИВЕРСИТЕТ УПРАВЛЕНИЯ  Международный научно-практический форум  «Россия в XXI веке: глобальные вызовы, риски и решения» Международная научно-практическая конференция  «Экологический императив  технологического развития России»</dc:title>
  <dc:creator>Светлана</dc:creator>
  <cp:lastModifiedBy>Аракелова Галина Александровна</cp:lastModifiedBy>
  <cp:revision>125</cp:revision>
  <dcterms:created xsi:type="dcterms:W3CDTF">2019-05-18T15:43:56Z</dcterms:created>
  <dcterms:modified xsi:type="dcterms:W3CDTF">2019-06-04T09:24:35Z</dcterms:modified>
  <cp:version>0906.0100.01</cp:version>
</cp:coreProperties>
</file>