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703" r:id="rId3"/>
    <p:sldMasterId id="2147483731" r:id="rId4"/>
    <p:sldMasterId id="2147483744" r:id="rId5"/>
  </p:sldMasterIdLst>
  <p:notesMasterIdLst>
    <p:notesMasterId r:id="rId23"/>
  </p:notesMasterIdLst>
  <p:sldIdLst>
    <p:sldId id="297" r:id="rId6"/>
    <p:sldId id="332" r:id="rId7"/>
    <p:sldId id="335" r:id="rId8"/>
    <p:sldId id="337" r:id="rId9"/>
    <p:sldId id="327" r:id="rId10"/>
    <p:sldId id="298" r:id="rId11"/>
    <p:sldId id="338" r:id="rId12"/>
    <p:sldId id="302" r:id="rId13"/>
    <p:sldId id="339" r:id="rId14"/>
    <p:sldId id="316" r:id="rId15"/>
    <p:sldId id="315" r:id="rId16"/>
    <p:sldId id="330" r:id="rId17"/>
    <p:sldId id="325" r:id="rId18"/>
    <p:sldId id="329" r:id="rId19"/>
    <p:sldId id="319" r:id="rId20"/>
    <p:sldId id="306" r:id="rId21"/>
    <p:sldId id="331" r:id="rId2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9C6"/>
    <a:srgbClr val="CC6600"/>
    <a:srgbClr val="99CCFF"/>
    <a:srgbClr val="5D91CB"/>
    <a:srgbClr val="6699FF"/>
    <a:srgbClr val="2B812D"/>
    <a:srgbClr val="3136F7"/>
    <a:srgbClr val="4C9937"/>
    <a:srgbClr val="728AEE"/>
    <a:srgbClr val="7BE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5" autoAdjust="0"/>
    <p:restoredTop sz="86430" autoAdjust="0"/>
  </p:normalViewPr>
  <p:slideViewPr>
    <p:cSldViewPr snapToGrid="0" snapToObjects="1">
      <p:cViewPr varScale="1">
        <p:scale>
          <a:sx n="80" d="100"/>
          <a:sy n="80" d="100"/>
        </p:scale>
        <p:origin x="18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</a:defRPr>
            </a:pPr>
            <a:r>
              <a:rPr lang="en-US" dirty="0" smtClean="0"/>
              <a:t>Table Name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275591949556997E-2"/>
          <c:y val="0.13500000000000001"/>
          <c:w val="0.79897282032445904"/>
          <c:h val="0.824374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"/>
            <c:invertIfNegative val="0"/>
            <c:bubble3D val="0"/>
            <c:spPr>
              <a:solidFill>
                <a:srgbClr val="0781AE">
                  <a:alpha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781AE">
                  <a:alpha val="6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781AE">
                  <a:alpha val="4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alpha val="8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BED246">
                  <a:alpha val="60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BED246">
                  <a:alpha val="40000"/>
                </a:srgbClr>
              </a:solidFill>
            </c:spPr>
          </c:dPt>
          <c:cat>
            <c:strRef>
              <c:f>Blad1!$A$2:$A$9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4.8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13923136"/>
        <c:axId val="-1013922048"/>
      </c:barChart>
      <c:catAx>
        <c:axId val="-10139231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1013922048"/>
        <c:crosses val="autoZero"/>
        <c:auto val="1"/>
        <c:lblAlgn val="ctr"/>
        <c:lblOffset val="100"/>
        <c:noMultiLvlLbl val="0"/>
      </c:catAx>
      <c:valAx>
        <c:axId val="-1013922048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tx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 anchor="ctr" anchorCtr="1"/>
          <a:lstStyle/>
          <a:p>
            <a:pPr>
              <a:defRPr sz="1200" baseline="0">
                <a:solidFill>
                  <a:schemeClr val="accent1"/>
                </a:solidFill>
              </a:defRPr>
            </a:pPr>
            <a:endParaRPr lang="ru-RU"/>
          </a:p>
        </c:txPr>
        <c:crossAx val="-1013923136"/>
        <c:crosses val="autoZero"/>
        <c:crossBetween val="between"/>
      </c:valAx>
      <c:spPr>
        <a:ln w="3175" cmpd="sng">
          <a:noFill/>
        </a:ln>
      </c:spPr>
    </c:plotArea>
    <c:legend>
      <c:legendPos val="r"/>
      <c:overlay val="0"/>
      <c:txPr>
        <a:bodyPr anchor="ctr" anchorCtr="0"/>
        <a:lstStyle/>
        <a:p>
          <a:pPr>
            <a:defRPr sz="1200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Title Chart</a:t>
            </a:r>
            <a:endParaRPr lang="en-GB" dirty="0"/>
          </a:p>
        </c:rich>
      </c:tx>
      <c:layout>
        <c:manualLayout>
          <c:xMode val="edge"/>
          <c:yMode val="edge"/>
          <c:x val="0.352225689007864"/>
          <c:y val="0.10857788723794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878409485732"/>
          <c:y val="0.21382317010240101"/>
          <c:w val="0.875661959589775"/>
          <c:h val="0.57808660315774496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781AE">
                  <a:alpha val="40000"/>
                </a:srgbClr>
              </a:solidFill>
              <a:effectLst/>
            </c:spPr>
          </c:dPt>
          <c:dPt>
            <c:idx val="1"/>
            <c:bubble3D val="0"/>
            <c:spPr>
              <a:solidFill>
                <a:schemeClr val="tx1">
                  <a:alpha val="60000"/>
                </a:schemeClr>
              </a:solidFill>
              <a:effectLst/>
            </c:spPr>
          </c:dPt>
          <c:dPt>
            <c:idx val="2"/>
            <c:bubble3D val="0"/>
            <c:spPr>
              <a:solidFill>
                <a:schemeClr val="tx1">
                  <a:alpha val="80000"/>
                </a:schemeClr>
              </a:solidFill>
              <a:effectLst/>
            </c:spPr>
          </c:dPt>
          <c:dPt>
            <c:idx val="3"/>
            <c:bubble3D val="0"/>
            <c:spPr>
              <a:solidFill>
                <a:schemeClr val="tx1"/>
              </a:solidFill>
              <a:effectLst/>
            </c:spPr>
          </c:dPt>
          <c:dPt>
            <c:idx val="4"/>
            <c:bubble3D val="0"/>
            <c:spPr>
              <a:solidFill>
                <a:schemeClr val="tx2"/>
              </a:solidFill>
              <a:effectLst/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/>
            </c:spPr>
          </c:dPt>
          <c:cat>
            <c:strRef>
              <c:f>Blad1!$A$2:$A$7</c:f>
              <c:strCache>
                <c:ptCount val="6"/>
                <c:pt idx="0">
                  <c:v>Red</c:v>
                </c:pt>
                <c:pt idx="1">
                  <c:v>Orange</c:v>
                </c:pt>
                <c:pt idx="2">
                  <c:v>Yellow</c:v>
                </c:pt>
                <c:pt idx="3">
                  <c:v>Green </c:v>
                </c:pt>
                <c:pt idx="4">
                  <c:v>Blue</c:v>
                </c:pt>
                <c:pt idx="5">
                  <c:v>Purple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7</c:v>
                </c:pt>
                <c:pt idx="2">
                  <c:v>1.4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21310083361674201"/>
          <c:y val="0.84104661693032601"/>
          <c:w val="0.78689920032836702"/>
          <c:h val="0.135224173339073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accent1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17CDD-0751-447A-A89F-69CA075B82A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DCDC9-DCA2-4D09-9281-D4CC25DF0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4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DC9-DCA2-4D09-9281-D4CC25DF08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3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mit eigenem</a:t>
            </a:r>
            <a:r>
              <a:rPr lang="de-DE" baseline="0" dirty="0" smtClean="0"/>
              <a:t> Projekt füllen</a:t>
            </a:r>
          </a:p>
          <a:p>
            <a:r>
              <a:rPr lang="de-DE" dirty="0" smtClean="0"/>
              <a:t>Titel je nach Projekt anpassen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7E51-0352-412E-92CA-4540EF2611EF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6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DC9-DCA2-4D09-9281-D4CC25DF085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44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DC9-DCA2-4D09-9281-D4CC25DF085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23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DC9-DCA2-4D09-9281-D4CC25DF085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2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Выбросы углекислого газа считаются одним из основных факторов, ведущих к изменению климата. Осушенные болота – источник около 5% всех антропогенных выбросов углекислого газа в атмосферу (2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год).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DC9-DCA2-4D09-9281-D4CC25DF08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3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Торфяные пожары в Московской области летом 2010 года нанесли значительный ущерб экономике и здоровью людей. Согласно оценкам, выбросы CO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результате осушения болот на европейской территории Российской Федерации могут превышать 100 мегатонн в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DC9-DCA2-4D09-9281-D4CC25DF08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2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German</a:t>
            </a:r>
            <a:r>
              <a:rPr lang="en-US" baseline="0" dirty="0"/>
              <a:t> and Russian governments agreed to implement project on peatlands rewetting in Russia funded by mechanism of International Climate Change </a:t>
            </a:r>
            <a:r>
              <a:rPr lang="en-US" baseline="0" dirty="0" err="1"/>
              <a:t>Initative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8495-EB81-44F9-A7F7-8DAE68F5FA9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8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реализуется в восьми субъектах Российской Федерации при активном взаимодействии с органами власти и управления всех уровней. В каждом регионе разрабатывается план мероприятий по реализации проекта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DC9-DCA2-4D09-9281-D4CC25DF08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регионах проект финансирует следующие работы: 1) инвентаризация болот региона с оценкой их состояния и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приоритезацией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участков для восстановления экосистем торфяных болот; 2) обследование нескольких участков с разработкой концепций обводнения/восстановления; 3) проектирование для 1-2 модельных участков; 4) реализацией одного пилотного проекта.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1-3 передаются  администрации области для дальнейшего использования при планировании работ и реализации. Для выполнения мероприятий изыскиваются альтернативные источники финансирования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DC9-DCA2-4D09-9281-D4CC25DF08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4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МИБ предоставил проекту 2 гранта – 70 000 и 40 000 евро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DC9-DCA2-4D09-9281-D4CC25DF08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44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DC9-DCA2-4D09-9281-D4CC25DF085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4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DC9-DCA2-4D09-9281-D4CC25DF08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4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01477 Wetlands_Powerpoint_slide1_RGB_HR2_p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4" name="Afbeelding 3" descr="P01477 Wetlands_Powerpoint_slide15_RGB_HR2_p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7"/>
          <a:stretch/>
        </p:blipFill>
        <p:spPr>
          <a:xfrm>
            <a:off x="0" y="4241800"/>
            <a:ext cx="9144000" cy="2615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387475"/>
            <a:ext cx="8229600" cy="147002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smtClean="0"/>
              <a:t>Presentation Title: Aller 50 Bold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4714875"/>
            <a:ext cx="8229600" cy="336550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By name – Aller Bold 18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051425"/>
            <a:ext cx="8229600" cy="3365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2pPr>
            <a:lvl3pPr marL="9144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 smtClean="0"/>
              <a:t>Name, Place, Date – Aller 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40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0400-586B-46D0-B19F-BAC3AEE882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4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67D6-7B0A-42E0-A46A-3386F02583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8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1B3C4-28E4-40C3-A724-88AE01808F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9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95961-D081-4562-87BC-9D183B9766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3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80F8C-BE05-44A2-998E-785354FA43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1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81C5-5B38-498F-9E10-AE7C08FB7F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77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D834-B841-4A23-BFE5-8AC2B5E8D0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36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6CCAF-5D63-4641-B276-643CE73012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7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0F19B-623F-4B8F-85AF-D02298CD40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54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E4C54-EABF-458D-B3B6-7BCB3B2E91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01477 Wetlands_Powerpoint_slide3_RGB_HR2_p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892301"/>
            <a:ext cx="8229600" cy="3606799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400" baseline="0">
                <a:solidFill>
                  <a:schemeClr val="accent1"/>
                </a:solidFill>
              </a:defRPr>
            </a:lvl1pPr>
            <a:lvl2pPr marL="457200" indent="0" algn="l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algn="l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algn="l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Text and/or image: Aller 24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6314014"/>
            <a:ext cx="2895600" cy="213783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800" b="1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nl-NL" dirty="0" smtClean="0"/>
              <a:t>Presentation Title</a:t>
            </a:r>
            <a:endParaRPr lang="nl-NL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6570133"/>
            <a:ext cx="2895600" cy="151342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nl-NL" dirty="0" smtClean="0"/>
              <a:t>Sub heading</a:t>
            </a:r>
            <a:endParaRPr lang="nl-NL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14014"/>
            <a:ext cx="482601" cy="213784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000" b="1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nl-NL" dirty="0" smtClean="0"/>
              <a:t>&lt;nr.&gt;</a:t>
            </a:r>
            <a:endParaRPr lang="nl-NL" dirty="0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529694"/>
          </a:xfrm>
        </p:spPr>
        <p:txBody>
          <a:bodyPr>
            <a:normAutofit/>
          </a:bodyPr>
          <a:lstStyle>
            <a:lvl1pPr algn="l">
              <a:defRPr sz="3600" b="1" baseline="0"/>
            </a:lvl1pPr>
          </a:lstStyle>
          <a:p>
            <a:r>
              <a:rPr lang="nl-NL" dirty="0" smtClean="0"/>
              <a:t>Image and Text slide – Aller Bold 36</a:t>
            </a:r>
            <a:endParaRPr lang="nl-NL" dirty="0"/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idx="16" hasCustomPrompt="1"/>
          </p:nvPr>
        </p:nvSpPr>
        <p:spPr>
          <a:xfrm>
            <a:off x="457200" y="823386"/>
            <a:ext cx="8235949" cy="42544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Sub title: Aller 20</a:t>
            </a:r>
          </a:p>
        </p:txBody>
      </p:sp>
    </p:spTree>
    <p:extLst>
      <p:ext uri="{BB962C8B-B14F-4D97-AF65-F5344CB8AC3E}">
        <p14:creationId xmlns:p14="http://schemas.microsoft.com/office/powerpoint/2010/main" val="373775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D626F-5CB8-426B-9C6C-0DB480D30D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42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3882-5BE8-4DB3-9A06-3320C9F0F4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4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A05C0-50AA-4172-AF87-9C17B5B2FF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66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28F9-3B41-459E-B59C-CFC8324C02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6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61196F5-7800-4811-904A-EC99EE16CA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56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D8A5-F292-4D53-97FA-DC3767197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49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11389-852C-496B-AC7E-81CA74F45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39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2706B-FCAE-4F0D-9146-D540D5E95F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8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487D-BFB3-4BB5-A41F-2290AE5C10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89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6AC0-E201-417D-93F6-8D418F75FE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6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01477 Wetlands_Powerpoint_slide3_RGB_HR2_p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0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6314014"/>
            <a:ext cx="2895600" cy="213783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800" b="1" baseline="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nl-NL" dirty="0" smtClean="0"/>
              <a:t>Presentation Title – Aller  Bold 8</a:t>
            </a:r>
            <a:endParaRPr lang="nl-NL" dirty="0"/>
          </a:p>
        </p:txBody>
      </p:sp>
      <p:sp>
        <p:nvSpPr>
          <p:cNvPr id="2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6570133"/>
            <a:ext cx="2895600" cy="151342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nl-NL" dirty="0" smtClean="0"/>
              <a:t>Sub heading: Aller 8</a:t>
            </a:r>
            <a:endParaRPr lang="nl-NL" dirty="0"/>
          </a:p>
        </p:txBody>
      </p:sp>
      <p:sp>
        <p:nvSpPr>
          <p:cNvPr id="22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14014"/>
            <a:ext cx="482601" cy="213784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000" b="1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nl-NL" dirty="0" smtClean="0"/>
              <a:t>&lt;nr.&gt;</a:t>
            </a:r>
            <a:endParaRPr lang="nl-NL" dirty="0"/>
          </a:p>
        </p:txBody>
      </p:sp>
      <p:graphicFrame>
        <p:nvGraphicFramePr>
          <p:cNvPr id="27" name="Grafiek 26"/>
          <p:cNvGraphicFramePr/>
          <p:nvPr userDrawn="1">
            <p:extLst>
              <p:ext uri="{D42A27DB-BD31-4B8C-83A1-F6EECF244321}">
                <p14:modId xmlns:p14="http://schemas.microsoft.com/office/powerpoint/2010/main" val="2491125344"/>
              </p:ext>
            </p:extLst>
          </p:nvPr>
        </p:nvGraphicFramePr>
        <p:xfrm>
          <a:off x="516467" y="1625600"/>
          <a:ext cx="817033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529694"/>
          </a:xfrm>
        </p:spPr>
        <p:txBody>
          <a:bodyPr>
            <a:normAutofit/>
          </a:bodyPr>
          <a:lstStyle>
            <a:lvl1pPr algn="l">
              <a:defRPr sz="3600" b="1" baseline="0"/>
            </a:lvl1pPr>
          </a:lstStyle>
          <a:p>
            <a:r>
              <a:rPr lang="nl-NL" dirty="0" smtClean="0"/>
              <a:t>Graph and table slide – Aller 36</a:t>
            </a:r>
            <a:endParaRPr lang="nl-NL" dirty="0"/>
          </a:p>
        </p:txBody>
      </p:sp>
      <p:sp>
        <p:nvSpPr>
          <p:cNvPr id="33" name="Tijdelijke aanduiding voor tekst 2"/>
          <p:cNvSpPr>
            <a:spLocks noGrp="1"/>
          </p:cNvSpPr>
          <p:nvPr>
            <p:ph type="body" idx="16" hasCustomPrompt="1"/>
          </p:nvPr>
        </p:nvSpPr>
        <p:spPr>
          <a:xfrm>
            <a:off x="457200" y="823386"/>
            <a:ext cx="8235949" cy="42544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Insert graphs and tables if applicable (from excel): Aller 20</a:t>
            </a:r>
          </a:p>
        </p:txBody>
      </p:sp>
    </p:spTree>
    <p:extLst>
      <p:ext uri="{BB962C8B-B14F-4D97-AF65-F5344CB8AC3E}">
        <p14:creationId xmlns:p14="http://schemas.microsoft.com/office/powerpoint/2010/main" val="359434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884C-021D-4B9F-9896-3C8A93C905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14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B449-0E2C-4AA2-AC2E-16DA2C553B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36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6B7-0D47-40F5-810E-94CACCBB0C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47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DB5C9-425F-44A2-8A15-5FF8C402E0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96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ECDD3-2FE3-437F-A21F-C815644084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10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30B4-5AF4-4BF3-890E-5F14A11E1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56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31C1-B8CC-44DF-A22A-B6E538D6C4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05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FA8E-D1DA-42BD-AFB2-294B1EE6D6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7020-CA63-44F9-B79D-4EBC20E61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85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DB1FD-4EBA-43E7-B455-1A38E3C2BC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6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01477 Wetlands_Powerpoint_slide3_RGB_HR2_p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graphicFrame>
        <p:nvGraphicFramePr>
          <p:cNvPr id="9" name="Grafiek 8"/>
          <p:cNvGraphicFramePr/>
          <p:nvPr userDrawn="1">
            <p:extLst>
              <p:ext uri="{D42A27DB-BD31-4B8C-83A1-F6EECF244321}">
                <p14:modId xmlns:p14="http://schemas.microsoft.com/office/powerpoint/2010/main" val="2570336942"/>
              </p:ext>
            </p:extLst>
          </p:nvPr>
        </p:nvGraphicFramePr>
        <p:xfrm>
          <a:off x="5511800" y="1231901"/>
          <a:ext cx="2904067" cy="439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1892300"/>
            <a:ext cx="4711700" cy="3606800"/>
          </a:xfrm>
        </p:spPr>
        <p:txBody>
          <a:bodyPr/>
          <a:lstStyle>
            <a:lvl1pPr>
              <a:defRPr sz="1800" baseline="0">
                <a:solidFill>
                  <a:srgbClr val="333333"/>
                </a:solidFill>
              </a:defRPr>
            </a:lvl1pPr>
            <a:lvl2pPr>
              <a:defRPr sz="2400" baseline="0">
                <a:solidFill>
                  <a:srgbClr val="333333"/>
                </a:solidFill>
              </a:defRPr>
            </a:lvl2pPr>
            <a:lvl3pPr>
              <a:defRPr sz="2000">
                <a:solidFill>
                  <a:srgbClr val="333333"/>
                </a:solidFill>
              </a:defRPr>
            </a:lvl3pPr>
            <a:lvl4pPr>
              <a:defRPr sz="1800">
                <a:solidFill>
                  <a:srgbClr val="333333"/>
                </a:solidFill>
              </a:defRPr>
            </a:lvl4pPr>
            <a:lvl5pPr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The below font options can be used in a text box</a:t>
            </a:r>
          </a:p>
          <a:p>
            <a:pPr lvl="1"/>
            <a:r>
              <a:rPr lang="nl-NL" dirty="0" smtClean="0"/>
              <a:t>Level 1 Font: Aller 24</a:t>
            </a:r>
          </a:p>
          <a:p>
            <a:pPr lvl="2"/>
            <a:r>
              <a:rPr lang="nl-NL" dirty="0" smtClean="0"/>
              <a:t>Level 2 Font: Aller 20</a:t>
            </a:r>
          </a:p>
          <a:p>
            <a:pPr lvl="3"/>
            <a:r>
              <a:rPr lang="nl-NL" dirty="0" smtClean="0"/>
              <a:t>Level 3 font: Aller 18</a:t>
            </a:r>
          </a:p>
          <a:p>
            <a:pPr lvl="4"/>
            <a:r>
              <a:rPr lang="nl-NL" dirty="0" smtClean="0"/>
              <a:t>Level 4 font: Aller 18</a:t>
            </a:r>
            <a:endParaRPr lang="nl-NL" dirty="0"/>
          </a:p>
        </p:txBody>
      </p:sp>
      <p:sp>
        <p:nvSpPr>
          <p:cNvPr id="15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6314014"/>
            <a:ext cx="2895600" cy="213783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800" b="1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nl-NL" dirty="0" smtClean="0"/>
              <a:t>Presentation Title</a:t>
            </a:r>
            <a:endParaRPr lang="nl-NL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6570133"/>
            <a:ext cx="2895600" cy="151342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nl-NL" dirty="0" smtClean="0"/>
              <a:t>Sub heading</a:t>
            </a:r>
            <a:endParaRPr lang="nl-NL" dirty="0"/>
          </a:p>
        </p:txBody>
      </p:sp>
      <p:sp>
        <p:nvSpPr>
          <p:cNvPr id="17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14014"/>
            <a:ext cx="482601" cy="213784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000" b="1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nl-NL" dirty="0" smtClean="0"/>
              <a:t>&lt;nr.&gt;</a:t>
            </a:r>
            <a:endParaRPr lang="nl-NL" dirty="0"/>
          </a:p>
        </p:txBody>
      </p: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529694"/>
          </a:xfrm>
        </p:spPr>
        <p:txBody>
          <a:bodyPr>
            <a:normAutofit/>
          </a:bodyPr>
          <a:lstStyle>
            <a:lvl1pPr algn="l">
              <a:defRPr sz="3600" b="1" baseline="0"/>
            </a:lvl1pPr>
          </a:lstStyle>
          <a:p>
            <a:r>
              <a:rPr lang="nl-NL" dirty="0" smtClean="0"/>
              <a:t>Title of slide: Aller Bold 36 </a:t>
            </a:r>
            <a:endParaRPr lang="nl-NL" dirty="0"/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idx="16" hasCustomPrompt="1"/>
          </p:nvPr>
        </p:nvSpPr>
        <p:spPr>
          <a:xfrm>
            <a:off x="457200" y="823386"/>
            <a:ext cx="8235949" cy="42544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Insert text, images, graphs, pie charts, etc.  - Aller 20</a:t>
            </a:r>
          </a:p>
        </p:txBody>
      </p:sp>
    </p:spTree>
    <p:extLst>
      <p:ext uri="{BB962C8B-B14F-4D97-AF65-F5344CB8AC3E}">
        <p14:creationId xmlns:p14="http://schemas.microsoft.com/office/powerpoint/2010/main" val="390831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D8428-22A6-4C21-BAFD-97E28B2BC6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47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F9C4E-247B-4607-ACAE-F8963E099F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3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D707B-A1E7-4A39-815B-905F885F31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01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AD5CE-E362-4A90-86B4-DA2DF3AFEC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59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5530D-5222-4435-B7B9-BBE9518E87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26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2D47D-217D-44F8-9E30-E2B7451000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00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E4871-F035-4311-8356-0A335B43C5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57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5FC6A-A9A8-4A97-877B-B2E348CF15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43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F212-695A-46A6-A042-20E0ABFE10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82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4C495-3337-4D03-8F43-35B5EB94F5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5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P01477 Wetlands_Powerpoint_slide3_RGB_HR2_p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10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6314014"/>
            <a:ext cx="2895600" cy="213783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800" b="1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nl-NL" dirty="0" smtClean="0"/>
              <a:t>Presentation Title</a:t>
            </a:r>
            <a:endParaRPr lang="nl-NL" dirty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6570133"/>
            <a:ext cx="2895600" cy="151342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nl-NL" dirty="0" smtClean="0"/>
              <a:t>Sub heading</a:t>
            </a:r>
            <a:endParaRPr lang="nl-NL" dirty="0"/>
          </a:p>
        </p:txBody>
      </p:sp>
      <p:sp>
        <p:nvSpPr>
          <p:cNvPr id="12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14014"/>
            <a:ext cx="482601" cy="213784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000" b="1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nl-NL" dirty="0" smtClean="0"/>
              <a:t>&lt;nr.&gt;</a:t>
            </a:r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529694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nl-NL" dirty="0" smtClean="0"/>
              <a:t>Slide Title: Aller Bold 36</a:t>
            </a:r>
            <a:endParaRPr lang="nl-NL" dirty="0"/>
          </a:p>
        </p:txBody>
      </p:sp>
      <p:sp>
        <p:nvSpPr>
          <p:cNvPr id="18" name="Tijdelijke aanduiding voor tekst 2"/>
          <p:cNvSpPr>
            <a:spLocks noGrp="1"/>
          </p:cNvSpPr>
          <p:nvPr>
            <p:ph type="body" idx="16" hasCustomPrompt="1"/>
          </p:nvPr>
        </p:nvSpPr>
        <p:spPr>
          <a:xfrm>
            <a:off x="457200" y="823386"/>
            <a:ext cx="8235949" cy="42544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Slide Text – Aller 20</a:t>
            </a:r>
          </a:p>
        </p:txBody>
      </p:sp>
    </p:spTree>
    <p:extLst>
      <p:ext uri="{BB962C8B-B14F-4D97-AF65-F5344CB8AC3E}">
        <p14:creationId xmlns:p14="http://schemas.microsoft.com/office/powerpoint/2010/main" val="193580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341ED8-A9D0-4A0B-9940-02B6C55743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46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89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71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2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2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26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54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44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27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2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P01477 Wetlands_Powerpoint_slide15_RGB_HR2_p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52462"/>
          </a:xfrm>
        </p:spPr>
        <p:txBody>
          <a:bodyPr>
            <a:noAutofit/>
          </a:bodyPr>
          <a:lstStyle>
            <a:lvl1pPr algn="l">
              <a:defRPr sz="4800" b="1" baseline="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Final Slide : Aller Bold 48</a:t>
            </a:r>
            <a:endParaRPr lang="nl-NL" dirty="0"/>
          </a:p>
        </p:txBody>
      </p:sp>
      <p:sp>
        <p:nvSpPr>
          <p:cNvPr id="6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6314014"/>
            <a:ext cx="2895600" cy="213783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800" b="1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nl-NL" dirty="0" smtClean="0"/>
              <a:t>Presentation Title</a:t>
            </a:r>
            <a:endParaRPr lang="nl-NL" dirty="0"/>
          </a:p>
        </p:txBody>
      </p:sp>
      <p:sp>
        <p:nvSpPr>
          <p:cNvPr id="7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6570133"/>
            <a:ext cx="2895600" cy="151342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nl-NL" dirty="0" smtClean="0"/>
              <a:t>Sub heading</a:t>
            </a:r>
            <a:endParaRPr lang="nl-NL" dirty="0"/>
          </a:p>
        </p:txBody>
      </p:sp>
      <p:sp>
        <p:nvSpPr>
          <p:cNvPr id="8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14014"/>
            <a:ext cx="482601" cy="213784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000" b="1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nl-NL" dirty="0" smtClean="0"/>
              <a:t>&lt;nr.&gt;</a:t>
            </a:r>
            <a:endParaRPr lang="nl-NL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108200"/>
            <a:ext cx="7442200" cy="16637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nl-NL" dirty="0" smtClean="0"/>
              <a:t>Other text: Aller Bold 24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016000"/>
            <a:ext cx="8229600" cy="5461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 smtClean="0"/>
              <a:t>Slide Text: Aller 48</a:t>
            </a:r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4658783"/>
            <a:ext cx="6062133" cy="300567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0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 smtClean="0"/>
              <a:t>Any other text: aller bold 10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132" y="5082984"/>
            <a:ext cx="1640702" cy="5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96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7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6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ABC1-93BD-4A5A-A813-51134BAC7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15" y="372213"/>
            <a:ext cx="7246328" cy="896303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 smtClean="0"/>
              <a:t>Folientitel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br>
              <a:rPr lang="en-US" dirty="0" smtClean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17" y="6165850"/>
            <a:ext cx="7246327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 smtClean="0"/>
              <a:t>Quelle</a:t>
            </a:r>
            <a:r>
              <a:rPr lang="en-US" dirty="0" smtClean="0"/>
              <a:t>, </a:t>
            </a:r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Fußnote</a:t>
            </a:r>
            <a:endParaRPr lang="en-US" dirty="0" smtClean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16" y="715172"/>
            <a:ext cx="7246326" cy="409575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 smtClean="0"/>
              <a:t>Untertitel</a:t>
            </a:r>
            <a:r>
              <a:rPr lang="en-US" dirty="0" smtClean="0"/>
              <a:t> [max. 2 </a:t>
            </a:r>
            <a:r>
              <a:rPr lang="en-US" dirty="0" err="1" smtClean="0"/>
              <a:t>Zeilen</a:t>
            </a:r>
            <a:r>
              <a:rPr lang="en-US" dirty="0" smtClean="0"/>
              <a:t>]</a:t>
            </a:r>
            <a:endParaRPr lang="de-DE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47185" y="6499224"/>
            <a:ext cx="42789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921FAC-CDD7-4878-BEC5-D41034495A6C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1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Presentation Name: Aller 44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nl-NL" dirty="0" smtClean="0"/>
              <a:t>Text: Aller 28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026A-6695-1A49-A6B0-0D07047C1826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4932" y="6356350"/>
            <a:ext cx="541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CC69-C49F-E442-BC3A-F2CAA42CEA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3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fld id="{6E48D8D5-A664-41E1-BA31-C32B993E2BB4}" type="slidenum">
              <a:rPr lang="ru-RU">
                <a:solidFill>
                  <a:srgbClr val="000000"/>
                </a:solidFill>
                <a:cs typeface="Arial" charset="0"/>
              </a:rPr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4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fld id="{8D8EEAA0-D895-47A1-AC29-1D9E9F4987A3}" type="slidenum">
              <a:rPr lang="ru-RU">
                <a:solidFill>
                  <a:srgbClr val="000000"/>
                </a:solidFill>
              </a:rPr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0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fld id="{E09B8BC9-07C1-4AB3-AB15-D4ABB3EA573F}" type="slidenum">
              <a:rPr lang="ru-RU">
                <a:solidFill>
                  <a:srgbClr val="000000"/>
                </a:solidFill>
              </a:rPr>
              <a:pPr defTabSz="91421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2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/>
            <a:fld id="{4F934796-4A88-4DEC-B9EA-6C4C4678C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0"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/>
            <a:fld id="{42D8DE20-F2E9-4036-B188-A8C57BDB2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8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2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9142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hyperlink" Target="//upload.wikimedia.org/wikipedia/commons/f/f3/Flag_of_Russia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8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jpeg"/><Relationship Id="rId11" Type="http://schemas.openxmlformats.org/officeDocument/2006/relationships/image" Target="../media/image27.pn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603375"/>
            <a:ext cx="8229600" cy="1470025"/>
          </a:xfrm>
        </p:spPr>
        <p:txBody>
          <a:bodyPr/>
          <a:lstStyle/>
          <a:p>
            <a:pPr algn="ctr"/>
            <a:r>
              <a:rPr lang="ru-RU" sz="2000" dirty="0"/>
              <a:t>ФИНАНСИРОВАНИЕ ПРОЕКТОВ ПО СМЯГЧЕНИЮ ИЗМЕНЕНИЙ КЛИМАТА И АДАПТАЦИИ К НИМ В РАМКАХ СОЦИАЛЬНОЙ И ЭКОЛОГИЧЕСКОЙ </a:t>
            </a:r>
            <a:r>
              <a:rPr lang="ru-RU" sz="2000" dirty="0" smtClean="0"/>
              <a:t>ОТВЕТСТВЕННОСТИ БИЗНЕСА</a:t>
            </a:r>
            <a:r>
              <a:rPr lang="ru-RU" sz="2000" baseline="30000" dirty="0" smtClean="0"/>
              <a:t/>
            </a:r>
            <a:br>
              <a:rPr lang="ru-RU" sz="2000" baseline="30000" dirty="0" smtClean="0"/>
            </a:br>
            <a:r>
              <a:rPr lang="ru-RU" sz="2000" baseline="30000" dirty="0" smtClean="0"/>
              <a:t/>
            </a:r>
            <a:br>
              <a:rPr lang="ru-RU" sz="2000" baseline="30000" dirty="0" smtClean="0"/>
            </a:br>
            <a:endParaRPr lang="nl-NL" sz="2000" baseline="30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7254" y="4714875"/>
            <a:ext cx="8559546" cy="336550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26" y="3515810"/>
            <a:ext cx="2262774" cy="13990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42" y="5524499"/>
            <a:ext cx="1200157" cy="12001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36" y="5861481"/>
            <a:ext cx="2560952" cy="6288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254" y="5051425"/>
            <a:ext cx="3898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29.05.2019, Москва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3" y="5931768"/>
            <a:ext cx="2324544" cy="4882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08" y="3515811"/>
            <a:ext cx="2337717" cy="1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645"/>
            <a:ext cx="9144000" cy="500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354" y="200967"/>
            <a:ext cx="860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Подписание плана </a:t>
            </a:r>
            <a:r>
              <a:rPr lang="ru-RU" dirty="0"/>
              <a:t>мероприятий по реализации на территории Рязанской области российско-германского проекта «Восстановление торфяных болот в России в целях предотвращения пожаров и смягчения </a:t>
            </a:r>
            <a:r>
              <a:rPr lang="ru-RU" dirty="0" smtClean="0"/>
              <a:t>изменений климата»</a:t>
            </a:r>
          </a:p>
          <a:p>
            <a:pPr algn="ctr"/>
            <a:r>
              <a:rPr lang="ru-RU" sz="1600" dirty="0" smtClean="0"/>
              <a:t>Минприроды России, 1 февраля 2018 г.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448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5" y="251208"/>
            <a:ext cx="44112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Международный инвестиционный банк (</a:t>
            </a:r>
            <a:r>
              <a:rPr lang="ru-RU" dirty="0"/>
              <a:t>МИБ</a:t>
            </a:r>
            <a:r>
              <a:rPr lang="ru-RU" dirty="0" smtClean="0"/>
              <a:t>), расширяя </a:t>
            </a:r>
            <a:r>
              <a:rPr lang="ru-RU" dirty="0"/>
              <a:t>практику экологической ответственности и содействуя устойчивому развитию в своих странах-членах, </a:t>
            </a:r>
            <a:r>
              <a:rPr lang="ru-RU" dirty="0" smtClean="0"/>
              <a:t>предоставил </a:t>
            </a:r>
            <a:r>
              <a:rPr lang="ru-RU" dirty="0" err="1" smtClean="0"/>
              <a:t>грантовую</a:t>
            </a:r>
            <a:r>
              <a:rPr lang="ru-RU" dirty="0" smtClean="0"/>
              <a:t> </a:t>
            </a:r>
            <a:r>
              <a:rPr lang="ru-RU" dirty="0"/>
              <a:t>поддержку проекту. Выделенное финансирование было направлено на развитие методов экономического стимулирования восстановления нарушенных водно-болотных угодий путем внедрения новых климатически нейтральных технологий ведения сельского хозяйства на переувлажненных землях. Это направление деятельности позволит предотвратить дальнейшее осушение торфяных болот и заболоченных земель, а также станет стимулом развития проектов восстановления гидрологического режима ранее осушенных земель по инициативе землепользователей.</a:t>
            </a:r>
            <a:r>
              <a:rPr lang="ru-RU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354" y="2987256"/>
            <a:ext cx="4732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32" y="3165231"/>
            <a:ext cx="4167535" cy="2780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39" y="302283"/>
            <a:ext cx="4377661" cy="14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5" y="251208"/>
            <a:ext cx="37279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Помимо деятельности крупных финансовых организаций, в проекте реализуется опыт финансирования климатических инициатив региональными предприятиями. Примером данного опыта является </a:t>
            </a:r>
            <a:r>
              <a:rPr lang="ru-RU" dirty="0" err="1"/>
              <a:t>софинансирование</a:t>
            </a:r>
            <a:r>
              <a:rPr lang="ru-RU" dirty="0"/>
              <a:t> мероприятий по восстановлению торфяных болот в Тверской области проектом комплексного развития территории «</a:t>
            </a:r>
            <a:r>
              <a:rPr lang="ru-RU" dirty="0" err="1"/>
              <a:t>Завидово</a:t>
            </a:r>
            <a:r>
              <a:rPr lang="ru-RU" dirty="0"/>
              <a:t>». Участки торфяных болот </a:t>
            </a:r>
            <a:r>
              <a:rPr lang="ru-RU" dirty="0" smtClean="0"/>
              <a:t>Моховое-2, </a:t>
            </a:r>
            <a:r>
              <a:rPr lang="ru-RU" dirty="0" err="1" smtClean="0"/>
              <a:t>Озерецко-Неплюевское</a:t>
            </a:r>
            <a:r>
              <a:rPr lang="ru-RU" dirty="0" smtClean="0"/>
              <a:t> и </a:t>
            </a:r>
            <a:r>
              <a:rPr lang="ru-RU" dirty="0" err="1" smtClean="0"/>
              <a:t>Лодкинский</a:t>
            </a:r>
            <a:r>
              <a:rPr lang="ru-RU" dirty="0" smtClean="0"/>
              <a:t> мох, </a:t>
            </a:r>
            <a:r>
              <a:rPr lang="ru-RU" dirty="0"/>
              <a:t>которые были определены для вторичного заболачивания, неоднократно подвергались пожарам, что существенно влияло на экологическую обстановку в </a:t>
            </a:r>
            <a:r>
              <a:rPr lang="ru-RU" dirty="0" smtClean="0"/>
              <a:t>районе.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354" y="2987256"/>
            <a:ext cx="4732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endParaRPr lang="ru-RU" dirty="0"/>
          </a:p>
        </p:txBody>
      </p:sp>
      <p:pic>
        <p:nvPicPr>
          <p:cNvPr id="6" name="Рисунок 5" descr="F:\DCIM\101_PANA\P10100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1" y="3295032"/>
            <a:ext cx="4990149" cy="296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2" y="224921"/>
            <a:ext cx="4990149" cy="30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3662" cy="682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94088948-EF80-43DE-9AB7-DCB8E8457F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94" y="3905812"/>
            <a:ext cx="2600525" cy="2770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2273" y="159378"/>
            <a:ext cx="8481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Другой пример деятельности по реализации устойчивого развития Тверской области – проект восстановления болота Оршинский Мох, в реализации которого приняла участие компания «</a:t>
            </a:r>
            <a:r>
              <a:rPr lang="ru-RU" dirty="0" err="1"/>
              <a:t>Диакар</a:t>
            </a:r>
            <a:r>
              <a:rPr lang="ru-RU" dirty="0"/>
              <a:t>». При материальной и финансовой поддержке ООО «</a:t>
            </a:r>
            <a:r>
              <a:rPr lang="ru-RU" dirty="0" err="1"/>
              <a:t>Диакар</a:t>
            </a:r>
            <a:r>
              <a:rPr lang="ru-RU" dirty="0"/>
              <a:t>», за три года стало возможным обводнить  почти 6000 гектаров или одну пятую часть осушенного участка болотной системы, общая площадь которой превышает 68 000 га.</a:t>
            </a:r>
          </a:p>
        </p:txBody>
      </p:sp>
    </p:spTree>
    <p:extLst>
      <p:ext uri="{BB962C8B-B14F-4D97-AF65-F5344CB8AC3E}">
        <p14:creationId xmlns:p14="http://schemas.microsoft.com/office/powerpoint/2010/main" val="1214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:\FZ\_Gemeinsame Ablage\LEd3\Fotos\Moore_Russland_Frank\13.10.27-02Nov_KfW_Moskau069_F.Moers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40" y="771527"/>
            <a:ext cx="423047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platzhalter 13"/>
          <p:cNvSpPr txBox="1">
            <a:spLocks/>
          </p:cNvSpPr>
          <p:nvPr/>
        </p:nvSpPr>
        <p:spPr>
          <a:xfrm>
            <a:off x="234179" y="782445"/>
            <a:ext cx="4421351" cy="1820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08000" tIns="72000" rIns="108000" bIns="72000"/>
          <a:lstStyle>
            <a:lvl1pPr mar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80000" indent="-1800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en-US" sz="16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38163" indent="-1800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en-US" sz="16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0000" indent="-18000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538163" indent="-18000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de-DE" sz="1400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163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200"/>
              </a:spcBef>
              <a:buFont typeface="Franklin Gothic Book" pitchFamily="34" charset="0"/>
              <a:buChar char="›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spcBef>
                <a:spcPts val="200"/>
              </a:spcBef>
              <a:buFont typeface="Franklin Gothic Book" pitchFamily="34" charset="0"/>
              <a:buChar char="›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100">
                <a:solidFill>
                  <a:srgbClr val="000000"/>
                </a:solidFill>
              </a:rPr>
              <a:t>Вызовы</a:t>
            </a:r>
            <a:endParaRPr lang="de-DE" sz="1100">
              <a:solidFill>
                <a:srgbClr val="000000"/>
              </a:solidFill>
            </a:endParaRPr>
          </a:p>
          <a:p>
            <a:pPr lvl="1">
              <a:buSzPct val="100000"/>
              <a:buFont typeface="Arial" panose="020B0604020202020204" pitchFamily="34" charset="0"/>
              <a:buChar char="›"/>
              <a:defRPr/>
            </a:pPr>
            <a:r>
              <a:rPr lang="ru-RU" sz="1100">
                <a:solidFill>
                  <a:srgbClr val="000000"/>
                </a:solidFill>
              </a:rPr>
              <a:t>Осушенные болота являются источником больших объемов выбросов парниковых газов на долгосрочную перспективу, а также представляют собой большую опасность с точки зрения пожаров</a:t>
            </a:r>
          </a:p>
          <a:p>
            <a:pPr lvl="1">
              <a:buSzPct val="100000"/>
              <a:buFont typeface="Arial" panose="020B0604020202020204" pitchFamily="34" charset="0"/>
              <a:buChar char="›"/>
              <a:defRPr/>
            </a:pPr>
            <a:r>
              <a:rPr lang="ru-RU" sz="1100">
                <a:solidFill>
                  <a:srgbClr val="000000"/>
                </a:solidFill>
              </a:rPr>
              <a:t>Вследствие осушения болот оказываются утерянными редкие, высоко специализированные биотопы с их биоразнообразием </a:t>
            </a:r>
          </a:p>
        </p:txBody>
      </p:sp>
      <p:sp>
        <p:nvSpPr>
          <p:cNvPr id="56" name="Textplatzhalter 16"/>
          <p:cNvSpPr txBox="1">
            <a:spLocks/>
          </p:cNvSpPr>
          <p:nvPr/>
        </p:nvSpPr>
        <p:spPr>
          <a:xfrm>
            <a:off x="4742440" y="3124203"/>
            <a:ext cx="4230470" cy="19192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08000" tIns="72000" rIns="108000" bIns="72000"/>
          <a:lstStyle>
            <a:defPPr>
              <a:defRPr lang="de-DE"/>
            </a:defPPr>
            <a:lvl1pPr indent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None/>
              <a:defRPr sz="1400" b="0">
                <a:ea typeface="ＭＳ Ｐゴシック" charset="0"/>
              </a:defRPr>
            </a:lvl1pPr>
            <a:lvl2pPr marL="180000" indent="-180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600">
                <a:ea typeface="ＭＳ Ｐゴシック" charset="0"/>
              </a:defRPr>
            </a:lvl2pPr>
            <a:lvl3pPr marL="538163" indent="-180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600">
                <a:ea typeface="ＭＳ Ｐゴシック" charset="0"/>
              </a:defRPr>
            </a:lvl3pPr>
            <a:lvl4pPr marL="180000" indent="-1800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400" baseline="0">
                <a:ea typeface="ＭＳ Ｐゴシック" charset="0"/>
              </a:defRPr>
            </a:lvl4pPr>
            <a:lvl5pPr marL="538163" indent="-1800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400" baseline="0">
                <a:ea typeface="ＭＳ Ｐゴシック" charset="0"/>
              </a:defRPr>
            </a:lvl5pPr>
            <a:lvl6pPr marL="180000" indent="-180000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/>
            </a:lvl6pPr>
            <a:lvl7pPr marL="538163" indent="-180000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/>
            </a:lvl7pPr>
            <a:lvl8pPr marL="180000" indent="-180000">
              <a:spcBef>
                <a:spcPts val="200"/>
              </a:spcBef>
              <a:buFont typeface="Franklin Gothic Book" pitchFamily="34" charset="0"/>
              <a:buChar char="›"/>
              <a:defRPr sz="1000"/>
            </a:lvl8pPr>
            <a:lvl9pPr marL="540000" indent="-180000">
              <a:spcBef>
                <a:spcPts val="200"/>
              </a:spcBef>
              <a:buFont typeface="Franklin Gothic Book" pitchFamily="34" charset="0"/>
              <a:buChar char="›"/>
              <a:defRPr sz="1000"/>
            </a:lvl9pPr>
          </a:lstStyle>
          <a:p>
            <a:pPr eaLnBrk="0" hangingPunct="0">
              <a:defRPr/>
            </a:pPr>
            <a:r>
              <a:rPr lang="ru-RU" sz="1150" b="1" dirty="0" smtClean="0">
                <a:solidFill>
                  <a:srgbClr val="000000"/>
                </a:solidFill>
              </a:rPr>
              <a:t>Информация</a:t>
            </a:r>
            <a:endParaRPr lang="en-US" sz="1150" b="1" dirty="0" smtClean="0">
              <a:solidFill>
                <a:srgbClr val="000000"/>
              </a:solidFill>
              <a:latin typeface="Franklin Gothic Book" pitchFamily="34" charset="0"/>
            </a:endParaRPr>
          </a:p>
          <a:p>
            <a:pPr marL="0" lvl="1" indent="0" eaLnBrk="0" hangingPunct="0">
              <a:buSzPct val="100000"/>
              <a:buFont typeface="Franklin Gothic Book" pitchFamily="34" charset="0"/>
              <a:buNone/>
              <a:defRPr/>
            </a:pPr>
            <a:r>
              <a:rPr lang="ru-RU" sz="1150" dirty="0">
                <a:solidFill>
                  <a:srgbClr val="000000"/>
                </a:solidFill>
                <a:cs typeface="Arial" panose="020B0604020202020204" pitchFamily="34" charset="0"/>
              </a:rPr>
              <a:t>Цель </a:t>
            </a:r>
            <a:r>
              <a:rPr lang="ru-RU" sz="1150" dirty="0" smtClean="0">
                <a:solidFill>
                  <a:srgbClr val="000000"/>
                </a:solidFill>
                <a:cs typeface="Arial" panose="020B0604020202020204" pitchFamily="34" charset="0"/>
              </a:rPr>
              <a:t>проекта – снижение рисков возникновения пожаров путем обводнения 35 000 га осушенных болот, снижение выбросов парниковых газов и, одновременно, увеличение на этих территориях биологического разнообразия вследствие обводнения</a:t>
            </a:r>
            <a:endParaRPr lang="en-US" sz="115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en-US" sz="1150" b="1" dirty="0">
              <a:solidFill>
                <a:srgbClr val="000000"/>
              </a:solidFill>
              <a:latin typeface="Franklin Gothic Book" pitchFamily="34" charset="0"/>
            </a:endParaRPr>
          </a:p>
          <a:p>
            <a:pPr eaLnBrk="0" hangingPunct="0">
              <a:defRPr/>
            </a:pPr>
            <a:r>
              <a:rPr lang="en-US" sz="1150" b="1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endParaRPr lang="de-DE" sz="1150" b="1" dirty="0" smtClean="0">
              <a:solidFill>
                <a:srgbClr val="000000"/>
              </a:solidFill>
            </a:endParaRPr>
          </a:p>
        </p:txBody>
      </p:sp>
      <p:sp>
        <p:nvSpPr>
          <p:cNvPr id="82948" name="Titel 2"/>
          <p:cNvSpPr>
            <a:spLocks noGrp="1"/>
          </p:cNvSpPr>
          <p:nvPr>
            <p:ph type="title"/>
          </p:nvPr>
        </p:nvSpPr>
        <p:spPr>
          <a:xfrm>
            <a:off x="786082" y="309987"/>
            <a:ext cx="7246327" cy="641350"/>
          </a:xfrm>
        </p:spPr>
        <p:txBody>
          <a:bodyPr>
            <a:normAutofit fontScale="90000"/>
          </a:bodyPr>
          <a:lstStyle/>
          <a:p>
            <a:r>
              <a:rPr lang="de-DE" altLang="de-DE" sz="2000" dirty="0" smtClean="0"/>
              <a:t>KfW Development Bank: </a:t>
            </a:r>
            <a:r>
              <a:rPr lang="ru-RU" altLang="de-DE" sz="2000" dirty="0" smtClean="0"/>
              <a:t>Вторичное </a:t>
            </a:r>
            <a:r>
              <a:rPr lang="ru-RU" altLang="de-DE" sz="2000" dirty="0"/>
              <a:t>обводнение болот в России</a:t>
            </a:r>
            <a:endParaRPr lang="de-DE" altLang="de-DE" sz="2000" dirty="0"/>
          </a:p>
        </p:txBody>
      </p:sp>
      <p:sp>
        <p:nvSpPr>
          <p:cNvPr id="11" name="Textplatzhalter 13"/>
          <p:cNvSpPr txBox="1">
            <a:spLocks/>
          </p:cNvSpPr>
          <p:nvPr/>
        </p:nvSpPr>
        <p:spPr>
          <a:xfrm>
            <a:off x="234179" y="2652140"/>
            <a:ext cx="4421351" cy="1284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08000" tIns="72000" rIns="108000" bIns="72000"/>
          <a:lstStyle>
            <a:lvl1pPr mar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80000" indent="-1800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en-US" sz="16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38163" indent="-1800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en-US" sz="16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0000" indent="-18000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538163" indent="-18000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de-DE" sz="1400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163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200"/>
              </a:spcBef>
              <a:buFont typeface="Franklin Gothic Book" pitchFamily="34" charset="0"/>
              <a:buChar char="›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spcBef>
                <a:spcPts val="200"/>
              </a:spcBef>
              <a:buFont typeface="Franklin Gothic Book" pitchFamily="34" charset="0"/>
              <a:buChar char="›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100" dirty="0">
                <a:solidFill>
                  <a:srgbClr val="000000"/>
                </a:solidFill>
              </a:rPr>
              <a:t>Решение</a:t>
            </a:r>
            <a:endParaRPr lang="de-DE" sz="1100" dirty="0">
              <a:solidFill>
                <a:srgbClr val="000000"/>
              </a:solidFill>
            </a:endParaRPr>
          </a:p>
          <a:p>
            <a:pPr lvl="1">
              <a:buSzPct val="100000"/>
              <a:buFont typeface="Arial" panose="020B0604020202020204" pitchFamily="34" charset="0"/>
              <a:buChar char="›"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Вторичное </a:t>
            </a:r>
            <a:r>
              <a:rPr lang="ru-RU" sz="1100" dirty="0">
                <a:solidFill>
                  <a:srgbClr val="000000"/>
                </a:solidFill>
              </a:rPr>
              <a:t>обводнение болот</a:t>
            </a:r>
          </a:p>
          <a:p>
            <a:pPr lvl="1">
              <a:buSzPct val="100000"/>
              <a:buFont typeface="Arial" panose="020B0604020202020204" pitchFamily="34" charset="0"/>
              <a:buChar char="›"/>
              <a:defRPr/>
            </a:pPr>
            <a:r>
              <a:rPr lang="ru-RU" sz="1100" dirty="0">
                <a:solidFill>
                  <a:srgbClr val="000000"/>
                </a:solidFill>
              </a:rPr>
              <a:t>Создание устойчивых моделей эксплуатации для вновь обводненных территорий </a:t>
            </a:r>
            <a:r>
              <a:rPr lang="ru-RU" sz="1100" dirty="0" smtClean="0">
                <a:solidFill>
                  <a:srgbClr val="000000"/>
                </a:solidFill>
              </a:rPr>
              <a:t>(</a:t>
            </a:r>
            <a:r>
              <a:rPr lang="en-US" sz="1100" dirty="0" err="1" smtClean="0">
                <a:solidFill>
                  <a:srgbClr val="000000"/>
                </a:solidFill>
              </a:rPr>
              <a:t>paludiculture</a:t>
            </a:r>
            <a:r>
              <a:rPr lang="en-US" sz="1100" dirty="0" smtClean="0">
                <a:solidFill>
                  <a:srgbClr val="000000"/>
                </a:solidFill>
              </a:rPr>
              <a:t> – </a:t>
            </a:r>
            <a:r>
              <a:rPr lang="ru-RU" sz="1100" dirty="0" smtClean="0">
                <a:solidFill>
                  <a:srgbClr val="000000"/>
                </a:solidFill>
              </a:rPr>
              <a:t>болотное растениеводство)</a:t>
            </a:r>
            <a:endParaRPr lang="de-DE" sz="1100" dirty="0">
              <a:solidFill>
                <a:srgbClr val="000000"/>
              </a:solidFill>
            </a:endParaRPr>
          </a:p>
          <a:p>
            <a:pPr lvl="1">
              <a:buSzPct val="100000"/>
              <a:buFont typeface="Arial" panose="020B0604020202020204" pitchFamily="34" charset="0"/>
              <a:buChar char="›"/>
              <a:defRPr/>
            </a:pPr>
            <a:r>
              <a:rPr lang="ru-RU" sz="1100" dirty="0">
                <a:solidFill>
                  <a:srgbClr val="000000"/>
                </a:solidFill>
              </a:rPr>
              <a:t>Инвентаризация и мониторинг пожароопасных</a:t>
            </a: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территорий</a:t>
            </a:r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12" name="Textplatzhalter 13"/>
          <p:cNvSpPr txBox="1">
            <a:spLocks/>
          </p:cNvSpPr>
          <p:nvPr/>
        </p:nvSpPr>
        <p:spPr>
          <a:xfrm>
            <a:off x="234179" y="4029075"/>
            <a:ext cx="4421351" cy="21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08000" tIns="72000" rIns="108000" bIns="72000"/>
          <a:lstStyle>
            <a:lvl1pPr mar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80000" indent="-1800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en-US" sz="16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38163" indent="-1800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en-US" sz="16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0000" indent="-18000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538163" indent="-18000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lang="de-DE" sz="1400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163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200"/>
              </a:spcBef>
              <a:buFont typeface="Franklin Gothic Book" pitchFamily="34" charset="0"/>
              <a:buChar char="›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spcBef>
                <a:spcPts val="200"/>
              </a:spcBef>
              <a:buFont typeface="Franklin Gothic Book" pitchFamily="34" charset="0"/>
              <a:buChar char="›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100">
                <a:solidFill>
                  <a:srgbClr val="000000"/>
                </a:solidFill>
              </a:rPr>
              <a:t>Результаты</a:t>
            </a:r>
            <a:endParaRPr lang="de-DE" sz="1100">
              <a:solidFill>
                <a:srgbClr val="000000"/>
              </a:solidFill>
            </a:endParaRPr>
          </a:p>
          <a:p>
            <a:pPr lvl="1">
              <a:buSzPct val="100000"/>
              <a:buFont typeface="Arial" panose="020B0604020202020204" pitchFamily="34" charset="0"/>
              <a:buChar char="›"/>
              <a:defRPr/>
            </a:pPr>
            <a:r>
              <a:rPr lang="ru-RU" sz="1100">
                <a:solidFill>
                  <a:srgbClr val="000000"/>
                </a:solidFill>
              </a:rPr>
              <a:t>Снижение риска возникновения пожаров на территории </a:t>
            </a:r>
            <a:r>
              <a:rPr lang="ru-RU" sz="1100" err="1">
                <a:solidFill>
                  <a:srgbClr val="000000"/>
                </a:solidFill>
              </a:rPr>
              <a:t>ок</a:t>
            </a:r>
            <a:r>
              <a:rPr lang="ru-RU" sz="1100">
                <a:solidFill>
                  <a:srgbClr val="000000"/>
                </a:solidFill>
              </a:rPr>
              <a:t>. 100 тыс. га</a:t>
            </a:r>
          </a:p>
          <a:p>
            <a:pPr lvl="1">
              <a:buSzPct val="100000"/>
              <a:buFont typeface="Arial" panose="020B0604020202020204" pitchFamily="34" charset="0"/>
              <a:buChar char="›"/>
              <a:defRPr/>
            </a:pPr>
            <a:r>
              <a:rPr lang="ru-RU" sz="1100">
                <a:solidFill>
                  <a:srgbClr val="000000"/>
                </a:solidFill>
              </a:rPr>
              <a:t>Повторное обводнение и управление ок.</a:t>
            </a:r>
            <a:r>
              <a:rPr lang="de-DE" altLang="de-DE" sz="1100">
                <a:solidFill>
                  <a:srgbClr val="000000"/>
                </a:solidFill>
              </a:rPr>
              <a:t> </a:t>
            </a:r>
            <a:r>
              <a:rPr lang="ru-RU" altLang="de-DE" sz="1100">
                <a:solidFill>
                  <a:srgbClr val="000000"/>
                </a:solidFill>
              </a:rPr>
              <a:t>35 тыс.</a:t>
            </a:r>
            <a:r>
              <a:rPr lang="de-DE" altLang="de-DE" sz="1100">
                <a:solidFill>
                  <a:srgbClr val="000000"/>
                </a:solidFill>
              </a:rPr>
              <a:t> </a:t>
            </a:r>
            <a:r>
              <a:rPr lang="ru-RU" altLang="de-DE" sz="1100">
                <a:solidFill>
                  <a:srgbClr val="000000"/>
                </a:solidFill>
              </a:rPr>
              <a:t>га</a:t>
            </a:r>
            <a:r>
              <a:rPr lang="de-DE" altLang="de-DE" sz="1100">
                <a:solidFill>
                  <a:srgbClr val="000000"/>
                </a:solidFill>
              </a:rPr>
              <a:t> </a:t>
            </a:r>
            <a:r>
              <a:rPr lang="ru-RU" altLang="de-DE" sz="1100">
                <a:solidFill>
                  <a:srgbClr val="000000"/>
                </a:solidFill>
              </a:rPr>
              <a:t>болот и восстановление уникального разнообразия видов </a:t>
            </a:r>
          </a:p>
          <a:p>
            <a:pPr lvl="1">
              <a:buSzPct val="100000"/>
              <a:buFont typeface="Arial" panose="020B0604020202020204" pitchFamily="34" charset="0"/>
              <a:buChar char="›"/>
              <a:defRPr/>
            </a:pPr>
            <a:r>
              <a:rPr lang="ru-RU" altLang="de-DE" sz="1100">
                <a:solidFill>
                  <a:srgbClr val="000000"/>
                </a:solidFill>
              </a:rPr>
              <a:t>Снижение выбросов на 5-10</a:t>
            </a:r>
            <a:r>
              <a:rPr lang="de-DE" altLang="de-DE" sz="1100">
                <a:solidFill>
                  <a:srgbClr val="000000"/>
                </a:solidFill>
              </a:rPr>
              <a:t> </a:t>
            </a:r>
            <a:r>
              <a:rPr lang="ru-RU" altLang="de-DE" sz="1100">
                <a:solidFill>
                  <a:srgbClr val="000000"/>
                </a:solidFill>
              </a:rPr>
              <a:t>т</a:t>
            </a:r>
            <a:r>
              <a:rPr lang="de-DE" altLang="de-DE" sz="1100">
                <a:solidFill>
                  <a:srgbClr val="000000"/>
                </a:solidFill>
              </a:rPr>
              <a:t> CO</a:t>
            </a:r>
            <a:r>
              <a:rPr lang="de-DE" altLang="de-DE" sz="1100" b="1" baseline="-25000">
                <a:solidFill>
                  <a:srgbClr val="000000"/>
                </a:solidFill>
              </a:rPr>
              <a:t>2</a:t>
            </a:r>
            <a:r>
              <a:rPr lang="de-DE" altLang="de-DE" sz="1100" baseline="-25000">
                <a:solidFill>
                  <a:srgbClr val="000000"/>
                </a:solidFill>
              </a:rPr>
              <a:t> </a:t>
            </a:r>
            <a:r>
              <a:rPr lang="de-DE" altLang="de-DE" sz="1100">
                <a:solidFill>
                  <a:srgbClr val="000000"/>
                </a:solidFill>
              </a:rPr>
              <a:t>/</a:t>
            </a:r>
            <a:r>
              <a:rPr lang="ru-RU" altLang="de-DE" sz="1100">
                <a:solidFill>
                  <a:srgbClr val="000000"/>
                </a:solidFill>
              </a:rPr>
              <a:t>г</a:t>
            </a:r>
            <a:r>
              <a:rPr lang="de-DE" altLang="de-DE" sz="1100">
                <a:solidFill>
                  <a:srgbClr val="000000"/>
                </a:solidFill>
              </a:rPr>
              <a:t>a</a:t>
            </a:r>
            <a:r>
              <a:rPr lang="ru-RU" altLang="de-DE" sz="1100">
                <a:solidFill>
                  <a:srgbClr val="000000"/>
                </a:solidFill>
              </a:rPr>
              <a:t>/ год</a:t>
            </a:r>
            <a:r>
              <a:rPr lang="de-DE" altLang="de-DE" sz="1100">
                <a:solidFill>
                  <a:srgbClr val="000000"/>
                </a:solidFill>
              </a:rPr>
              <a:t/>
            </a:r>
            <a:br>
              <a:rPr lang="de-DE" altLang="de-DE" sz="1100">
                <a:solidFill>
                  <a:srgbClr val="000000"/>
                </a:solidFill>
              </a:rPr>
            </a:br>
            <a:r>
              <a:rPr lang="de-DE" altLang="de-DE" sz="1100">
                <a:solidFill>
                  <a:srgbClr val="000000"/>
                </a:solidFill>
              </a:rPr>
              <a:t>(</a:t>
            </a:r>
            <a:r>
              <a:rPr lang="ru-RU" altLang="de-DE" sz="1100">
                <a:solidFill>
                  <a:srgbClr val="000000"/>
                </a:solidFill>
              </a:rPr>
              <a:t>в зависимости от конкретных мест</a:t>
            </a:r>
            <a:r>
              <a:rPr lang="de-DE" altLang="de-DE" sz="11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" name="Textplatzhalter 16"/>
          <p:cNvSpPr txBox="1">
            <a:spLocks/>
          </p:cNvSpPr>
          <p:nvPr/>
        </p:nvSpPr>
        <p:spPr>
          <a:xfrm>
            <a:off x="4746771" y="5142991"/>
            <a:ext cx="1606531" cy="10039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08000" tIns="72000" rIns="108000" bIns="72000"/>
          <a:lstStyle>
            <a:defPPr>
              <a:defRPr lang="de-DE"/>
            </a:defPPr>
            <a:lvl1pPr indent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None/>
              <a:defRPr sz="1400" b="0">
                <a:ea typeface="ＭＳ Ｐゴシック" charset="0"/>
              </a:defRPr>
            </a:lvl1pPr>
            <a:lvl2pPr marL="180000" indent="-180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600">
                <a:ea typeface="ＭＳ Ｐゴシック" charset="0"/>
              </a:defRPr>
            </a:lvl2pPr>
            <a:lvl3pPr marL="538163" indent="-180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600">
                <a:ea typeface="ＭＳ Ｐゴシック" charset="0"/>
              </a:defRPr>
            </a:lvl3pPr>
            <a:lvl4pPr marL="180000" indent="-1800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400" baseline="0">
                <a:ea typeface="ＭＳ Ｐゴシック" charset="0"/>
              </a:defRPr>
            </a:lvl4pPr>
            <a:lvl5pPr marL="538163" indent="-1800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400" baseline="0">
                <a:ea typeface="ＭＳ Ｐゴシック" charset="0"/>
              </a:defRPr>
            </a:lvl5pPr>
            <a:lvl6pPr marL="180000" indent="-180000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/>
            </a:lvl6pPr>
            <a:lvl7pPr marL="538163" indent="-180000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/>
            </a:lvl7pPr>
            <a:lvl8pPr marL="180000" indent="-180000">
              <a:spcBef>
                <a:spcPts val="200"/>
              </a:spcBef>
              <a:buFont typeface="Franklin Gothic Book" pitchFamily="34" charset="0"/>
              <a:buChar char="›"/>
              <a:defRPr sz="1000"/>
            </a:lvl8pPr>
            <a:lvl9pPr marL="540000" indent="-180000">
              <a:spcBef>
                <a:spcPts val="200"/>
              </a:spcBef>
              <a:buFont typeface="Franklin Gothic Book" pitchFamily="34" charset="0"/>
              <a:buChar char="›"/>
              <a:defRPr sz="1000"/>
            </a:lvl9pPr>
          </a:lstStyle>
          <a:p>
            <a:pPr>
              <a:defRPr/>
            </a:pPr>
            <a:r>
              <a:rPr lang="ru-RU" sz="1150" b="1" dirty="0" smtClean="0">
                <a:solidFill>
                  <a:srgbClr val="000000"/>
                </a:solidFill>
              </a:rPr>
              <a:t>Объемы финансирования</a:t>
            </a:r>
            <a:r>
              <a:rPr lang="de-DE" sz="1150" b="1" dirty="0" smtClean="0">
                <a:solidFill>
                  <a:srgbClr val="000000"/>
                </a:solidFill>
              </a:rPr>
              <a:t>:</a:t>
            </a:r>
            <a:endParaRPr lang="ru-RU" sz="115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1150" dirty="0" smtClean="0">
                <a:solidFill>
                  <a:srgbClr val="000000"/>
                </a:solidFill>
              </a:rPr>
              <a:t>6</a:t>
            </a:r>
            <a:r>
              <a:rPr lang="de-DE" sz="1150" dirty="0" smtClean="0">
                <a:solidFill>
                  <a:srgbClr val="000000"/>
                </a:solidFill>
              </a:rPr>
              <a:t>,</a:t>
            </a:r>
            <a:r>
              <a:rPr lang="ru-RU" sz="1150" dirty="0" smtClean="0">
                <a:solidFill>
                  <a:srgbClr val="000000"/>
                </a:solidFill>
              </a:rPr>
              <a:t>5</a:t>
            </a:r>
            <a:r>
              <a:rPr lang="de-DE" sz="1150" dirty="0" smtClean="0">
                <a:solidFill>
                  <a:srgbClr val="000000"/>
                </a:solidFill>
              </a:rPr>
              <a:t> </a:t>
            </a:r>
            <a:r>
              <a:rPr lang="ru-RU" sz="1150" dirty="0" smtClean="0">
                <a:solidFill>
                  <a:srgbClr val="000000"/>
                </a:solidFill>
              </a:rPr>
              <a:t>млн</a:t>
            </a:r>
            <a:r>
              <a:rPr lang="de-DE" sz="1150" dirty="0" smtClean="0">
                <a:solidFill>
                  <a:srgbClr val="000000"/>
                </a:solidFill>
              </a:rPr>
              <a:t> </a:t>
            </a:r>
            <a:r>
              <a:rPr lang="ru-RU" sz="1150" dirty="0" smtClean="0">
                <a:solidFill>
                  <a:srgbClr val="000000"/>
                </a:solidFill>
              </a:rPr>
              <a:t>евро</a:t>
            </a:r>
            <a:endParaRPr lang="de-DE" sz="1150" dirty="0" smtClean="0">
              <a:solidFill>
                <a:srgbClr val="000000"/>
              </a:solidFill>
            </a:endParaRPr>
          </a:p>
        </p:txBody>
      </p:sp>
      <p:sp>
        <p:nvSpPr>
          <p:cNvPr id="15" name="Textplatzhalter 16"/>
          <p:cNvSpPr txBox="1">
            <a:spLocks/>
          </p:cNvSpPr>
          <p:nvPr/>
        </p:nvSpPr>
        <p:spPr>
          <a:xfrm>
            <a:off x="6483928" y="5145265"/>
            <a:ext cx="2488982" cy="10017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08000" tIns="72000" rIns="108000" bIns="72000"/>
          <a:lstStyle>
            <a:defPPr>
              <a:defRPr lang="de-DE"/>
            </a:defPPr>
            <a:lvl1pPr indent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None/>
              <a:defRPr sz="1400" b="0">
                <a:ea typeface="ＭＳ Ｐゴシック" charset="0"/>
              </a:defRPr>
            </a:lvl1pPr>
            <a:lvl2pPr marL="180000" indent="-180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600">
                <a:ea typeface="ＭＳ Ｐゴシック" charset="0"/>
              </a:defRPr>
            </a:lvl2pPr>
            <a:lvl3pPr marL="538163" indent="-1800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600">
                <a:ea typeface="ＭＳ Ｐゴシック" charset="0"/>
              </a:defRPr>
            </a:lvl3pPr>
            <a:lvl4pPr marL="180000" indent="-1800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400" baseline="0">
                <a:ea typeface="ＭＳ Ｐゴシック" charset="0"/>
              </a:defRPr>
            </a:lvl4pPr>
            <a:lvl5pPr marL="538163" indent="-1800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400" baseline="0">
                <a:ea typeface="ＭＳ Ｐゴシック" charset="0"/>
              </a:defRPr>
            </a:lvl5pPr>
            <a:lvl6pPr marL="180000" indent="-180000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/>
            </a:lvl6pPr>
            <a:lvl7pPr marL="538163" indent="-180000">
              <a:lnSpc>
                <a:spcPct val="110000"/>
              </a:lnSpc>
              <a:spcBef>
                <a:spcPts val="400"/>
              </a:spcBef>
              <a:buFont typeface="Franklin Gothic Book" pitchFamily="34" charset="0"/>
              <a:buChar char="›"/>
              <a:defRPr sz="1200"/>
            </a:lvl7pPr>
            <a:lvl8pPr marL="180000" indent="-180000">
              <a:spcBef>
                <a:spcPts val="200"/>
              </a:spcBef>
              <a:buFont typeface="Franklin Gothic Book" pitchFamily="34" charset="0"/>
              <a:buChar char="›"/>
              <a:defRPr sz="1000"/>
            </a:lvl8pPr>
            <a:lvl9pPr marL="540000" indent="-180000">
              <a:spcBef>
                <a:spcPts val="200"/>
              </a:spcBef>
              <a:buFont typeface="Franklin Gothic Book" pitchFamily="34" charset="0"/>
              <a:buChar char="›"/>
              <a:defRPr sz="10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150" b="1" dirty="0" smtClean="0">
                <a:solidFill>
                  <a:srgbClr val="000000"/>
                </a:solidFill>
              </a:rPr>
              <a:t>Донор</a:t>
            </a:r>
            <a:r>
              <a:rPr lang="de-DE" sz="1150" b="1" dirty="0" smtClean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150" dirty="0">
                <a:solidFill>
                  <a:srgbClr val="000000"/>
                </a:solidFill>
              </a:rPr>
              <a:t>Федеральное министерство </a:t>
            </a:r>
            <a:r>
              <a:rPr lang="ru-RU" sz="1150" dirty="0" smtClean="0">
                <a:solidFill>
                  <a:srgbClr val="000000"/>
                </a:solidFill>
              </a:rPr>
              <a:t>экологии и </a:t>
            </a:r>
            <a:r>
              <a:rPr lang="ru-RU" sz="1150" dirty="0">
                <a:solidFill>
                  <a:srgbClr val="000000"/>
                </a:solidFill>
              </a:rPr>
              <a:t>безопасности ядерных реакторов </a:t>
            </a:r>
            <a:r>
              <a:rPr lang="ru-RU" sz="1150" dirty="0" smtClean="0">
                <a:solidFill>
                  <a:srgbClr val="000000"/>
                </a:solidFill>
              </a:rPr>
              <a:t>Германии (BMU)</a:t>
            </a:r>
            <a:endParaRPr lang="de-DE" sz="115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sz="1150" dirty="0">
              <a:solidFill>
                <a:srgbClr val="000000"/>
              </a:solidFill>
            </a:endParaRPr>
          </a:p>
        </p:txBody>
      </p:sp>
      <p:pic>
        <p:nvPicPr>
          <p:cNvPr id="13" name="Picture 5" descr="File:Flag of Russia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97" y="771525"/>
            <a:ext cx="1184316" cy="7350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4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700" y="11176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ероприятия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обводнению торфяников методами экологической реставрации проведены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Московской,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Владимирской, Рязанской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Тверской областях на площади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около 39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000 га.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позволило достигнуть сокращения эмиссии парниковых газов с поверхности торфяников,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составляющее около 220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тыс. т СО</a:t>
            </a:r>
            <a:r>
              <a:rPr lang="ru-RU" sz="28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-экв./год.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5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ru-RU" sz="3100" b="1" dirty="0"/>
              <a:t>Проект «Восстановление торфяных болот в России» стал одним из победителей конкурса «Момент для перемен – 2017», проводимого Секретариатом Рамочной конвенции ООН об изменении климата</a:t>
            </a:r>
            <a:endParaRPr lang="en-GB" sz="3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262560"/>
            <a:ext cx="426720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261518"/>
            <a:ext cx="4648200" cy="3077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1600" y="6360415"/>
            <a:ext cx="552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accent1"/>
                </a:solidFill>
              </a:rPr>
              <a:t>KfW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Bankengruppe</a:t>
            </a:r>
            <a:r>
              <a:rPr lang="en-GB" sz="1400" dirty="0">
                <a:solidFill>
                  <a:schemeClr val="accent1"/>
                </a:solidFill>
              </a:rPr>
              <a:t>/Bert </a:t>
            </a:r>
            <a:r>
              <a:rPr lang="en-GB" sz="1400" dirty="0" err="1">
                <a:solidFill>
                  <a:schemeClr val="accent1"/>
                </a:solidFill>
              </a:rPr>
              <a:t>Bostelmann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endParaRPr lang="en-GB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5" y="127350"/>
            <a:ext cx="8579913" cy="64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9376" y="2912033"/>
            <a:ext cx="387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Спасибо за внимание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781" y="6377618"/>
            <a:ext cx="857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>
                <a:latin typeface="Calibri" pitchFamily="34" charset="0"/>
              </a:rPr>
              <a:t>Восстановленное болото Моховое в Тверской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504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ris_1_co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836" y="188913"/>
            <a:ext cx="9980613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328110" y="357187"/>
            <a:ext cx="8569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/>
          <a:p>
            <a:pPr algn="ctr" defTabSz="91421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663300"/>
                </a:solidFill>
                <a:latin typeface="Arial" charset="0"/>
              </a:rPr>
              <a:t>Распространение болот </a:t>
            </a:r>
            <a:r>
              <a:rPr lang="en-GB" sz="1600" b="1" dirty="0">
                <a:solidFill>
                  <a:srgbClr val="663300"/>
                </a:solidFill>
                <a:latin typeface="Arial" charset="0"/>
              </a:rPr>
              <a:t>(</a:t>
            </a:r>
            <a:r>
              <a:rPr lang="ru-RU" sz="1600" b="1" dirty="0">
                <a:solidFill>
                  <a:srgbClr val="663300"/>
                </a:solidFill>
                <a:latin typeface="Arial" charset="0"/>
              </a:rPr>
              <a:t>торф</a:t>
            </a:r>
            <a:r>
              <a:rPr lang="en-GB" sz="1600" b="1" dirty="0">
                <a:solidFill>
                  <a:srgbClr val="663300"/>
                </a:solidFill>
                <a:latin typeface="Arial" charset="0"/>
              </a:rPr>
              <a:t> &gt;30 </a:t>
            </a:r>
            <a:r>
              <a:rPr lang="ru-RU" sz="1600" b="1" dirty="0">
                <a:solidFill>
                  <a:srgbClr val="663300"/>
                </a:solidFill>
                <a:latin typeface="Arial" charset="0"/>
              </a:rPr>
              <a:t>см</a:t>
            </a:r>
            <a:r>
              <a:rPr lang="en-GB" sz="1600" b="1" dirty="0">
                <a:solidFill>
                  <a:srgbClr val="663300"/>
                </a:solidFill>
                <a:latin typeface="Arial" charset="0"/>
              </a:rPr>
              <a:t>)</a:t>
            </a:r>
            <a:r>
              <a:rPr lang="en-GB" sz="1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и</a:t>
            </a:r>
            <a:endParaRPr lang="en-GB" sz="1600" b="1" dirty="0">
              <a:solidFill>
                <a:srgbClr val="000000"/>
              </a:solidFill>
              <a:latin typeface="Arial" charset="0"/>
            </a:endParaRPr>
          </a:p>
          <a:p>
            <a:pPr algn="ctr" defTabSz="91421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C9900"/>
                </a:solidFill>
                <a:latin typeface="Arial" charset="0"/>
              </a:rPr>
              <a:t>мелкооторфованных заболоченных земель </a:t>
            </a:r>
            <a:r>
              <a:rPr lang="en-GB" sz="1600" b="1" dirty="0">
                <a:solidFill>
                  <a:srgbClr val="CC9900"/>
                </a:solidFill>
                <a:latin typeface="Arial" charset="0"/>
              </a:rPr>
              <a:t>(&lt; 30 </a:t>
            </a:r>
            <a:r>
              <a:rPr lang="ru-RU" sz="1600" b="1" dirty="0">
                <a:solidFill>
                  <a:srgbClr val="CC9900"/>
                </a:solidFill>
                <a:latin typeface="Arial" charset="0"/>
              </a:rPr>
              <a:t>см</a:t>
            </a:r>
            <a:r>
              <a:rPr lang="en-GB" sz="1600" b="1" dirty="0">
                <a:solidFill>
                  <a:srgbClr val="CC9900"/>
                </a:solidFill>
                <a:latin typeface="Arial" charset="0"/>
              </a:rPr>
              <a:t>)</a:t>
            </a:r>
            <a:r>
              <a:rPr lang="en-GB" sz="1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в России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74757" name="Text Box 10"/>
          <p:cNvSpPr txBox="1">
            <a:spLocks noChangeArrowheads="1"/>
          </p:cNvSpPr>
          <p:nvPr/>
        </p:nvSpPr>
        <p:spPr bwMode="auto">
          <a:xfrm>
            <a:off x="4427984" y="6247744"/>
            <a:ext cx="5112569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0" i="1" dirty="0" smtClean="0">
                <a:solidFill>
                  <a:srgbClr val="000000"/>
                </a:solidFill>
                <a:latin typeface="Calibri" pitchFamily="34" charset="0"/>
              </a:rPr>
              <a:t>Экологический </a:t>
            </a:r>
            <a:r>
              <a:rPr lang="ru-RU" sz="1800" b="0" i="1" dirty="0">
                <a:solidFill>
                  <a:srgbClr val="000000"/>
                </a:solidFill>
                <a:latin typeface="Calibri" pitchFamily="34" charset="0"/>
              </a:rPr>
              <a:t>атлас России,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</a:rPr>
              <a:t>2017</a:t>
            </a:r>
            <a:endParaRPr lang="ru-RU" sz="1800" b="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244594" y="6675942"/>
            <a:ext cx="3059112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i="1" dirty="0">
                <a:solidFill>
                  <a:srgbClr val="000000"/>
                </a:solidFill>
                <a:latin typeface="Calibri" pitchFamily="34" charset="0"/>
              </a:rPr>
              <a:t>© </a:t>
            </a:r>
            <a:r>
              <a:rPr lang="ru-RU" sz="1800" i="1" dirty="0">
                <a:solidFill>
                  <a:srgbClr val="000000"/>
                </a:solidFill>
                <a:latin typeface="Calibri" pitchFamily="34" charset="0"/>
              </a:rPr>
              <a:t>«ГИС «Болота России»</a:t>
            </a:r>
            <a:r>
              <a:rPr lang="en-GB" sz="1800" b="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GB" sz="18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15216" y="6063087"/>
            <a:ext cx="5733505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AAE2CA">
                    <a:lumMod val="50000"/>
                  </a:srgbClr>
                </a:solidFill>
                <a:latin typeface="Arial Narrow" panose="020B0606020202030204" pitchFamily="34" charset="0"/>
              </a:rPr>
              <a:t>Российская академия наук</a:t>
            </a:r>
          </a:p>
          <a:p>
            <a:pPr algn="ctr" defTabSz="91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AAE2CA">
                    <a:lumMod val="50000"/>
                  </a:srgbClr>
                </a:solidFill>
                <a:latin typeface="Arial Narrow" panose="020B0606020202030204" pitchFamily="34" charset="0"/>
              </a:rPr>
              <a:t>Институт лесоведения </a:t>
            </a:r>
          </a:p>
          <a:p>
            <a:pPr defTabSz="91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AAE2CA">
                    <a:lumMod val="50000"/>
                  </a:srgbClr>
                </a:solidFill>
                <a:latin typeface="Arial Narrow" panose="020B0606020202030204" pitchFamily="34" charset="0"/>
              </a:rPr>
              <a:t>Центр сохранения и восстановления болотных экосистем</a:t>
            </a:r>
          </a:p>
          <a:p>
            <a:pPr defTabSz="914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18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PBES_2_G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4" y="149044"/>
            <a:ext cx="8208912" cy="5780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08" y="5805264"/>
            <a:ext cx="9180512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91421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IPBES Regional Assessment for Europe and Central Asia (2017 under official revision). </a:t>
            </a:r>
          </a:p>
          <a:p>
            <a:pPr algn="ctr" defTabSz="914210"/>
            <a:r>
              <a:rPr lang="ru-RU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Межправительственная научно-политическая платформа </a:t>
            </a:r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</a:rPr>
              <a:t>по биоразнообразию и </a:t>
            </a:r>
            <a:r>
              <a:rPr lang="ru-RU" i="1" dirty="0" err="1">
                <a:solidFill>
                  <a:srgbClr val="000000"/>
                </a:solidFill>
                <a:latin typeface="Calibri" panose="020F0502020204030204" pitchFamily="34" charset="0"/>
              </a:rPr>
              <a:t>экосистемным</a:t>
            </a:r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</a:rPr>
              <a:t> услугам (МПБЭУ</a:t>
            </a:r>
            <a:r>
              <a:rPr lang="ru-RU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): Региональная оценка для Европы и Центральной Азии</a:t>
            </a:r>
            <a:endParaRPr lang="en-US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5229200"/>
            <a:ext cx="4032448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Based on data from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Joosten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et al. 2017 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210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and Global Peatland Database/Greifswald Mire Centre, 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210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map prepared by C. Tegetmeyer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21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8642"/>
            <a:ext cx="1440160" cy="52322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Исходная заболоченность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3097103"/>
            <a:ext cx="1440160" cy="95410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r" defTabSz="914210"/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Доля нарушенных и утраченных болот</a:t>
            </a:r>
          </a:p>
        </p:txBody>
      </p:sp>
    </p:spTree>
    <p:extLst>
      <p:ext uri="{BB962C8B-B14F-4D97-AF65-F5344CB8AC3E}">
        <p14:creationId xmlns:p14="http://schemas.microsoft.com/office/powerpoint/2010/main" val="1244905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_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981075"/>
            <a:ext cx="3048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S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4984751"/>
            <a:ext cx="3059112" cy="1873250"/>
          </a:xfrm>
          <a:prstGeom prst="rect">
            <a:avLst/>
          </a:prstGeom>
          <a:noFill/>
        </p:spPr>
      </p:pic>
      <p:pic>
        <p:nvPicPr>
          <p:cNvPr id="3090" name="Picture 18" descr="DSCN228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2997202"/>
            <a:ext cx="3059112" cy="2016125"/>
          </a:xfrm>
          <a:prstGeom prst="rect">
            <a:avLst/>
          </a:prstGeom>
          <a:noFill/>
        </p:spPr>
      </p:pic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07950" y="0"/>
            <a:ext cx="8928100" cy="101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algn="ctr" defTabSz="914210" fontAlgn="base">
              <a:spcBef>
                <a:spcPct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Антропогенная нарушенность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экосистем торфяных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болот Европейской части России</a:t>
            </a:r>
          </a:p>
          <a:p>
            <a:pPr algn="ctr" defTabSz="91421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The Scale of Disturbances to Peatlands in European Part of Russia </a:t>
            </a:r>
          </a:p>
          <a:p>
            <a:pPr algn="ctr" defTabSz="91421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96600"/>
                </a:solidFill>
                <a:latin typeface="Calibri" panose="020F0502020204030204" pitchFamily="34" charset="0"/>
              </a:rPr>
              <a:t> </a:t>
            </a:r>
            <a:endParaRPr lang="ru-RU" b="1" dirty="0">
              <a:solidFill>
                <a:srgbClr val="996600"/>
              </a:solidFill>
              <a:latin typeface="Calibri" panose="020F0502020204030204" pitchFamily="34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79388" y="6381752"/>
            <a:ext cx="2664460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cs typeface="Arial" charset="0"/>
              </a:rPr>
              <a:t>©</a:t>
            </a:r>
            <a:r>
              <a:rPr lang="ru-RU" sz="1600" b="1">
                <a:solidFill>
                  <a:srgbClr val="FFFFFF"/>
                </a:solidFill>
                <a:cs typeface="Arial" charset="0"/>
              </a:rPr>
              <a:t> ГИС «Болота России»</a:t>
            </a:r>
            <a:endParaRPr lang="en-US" sz="16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097" name="Picture 25" descr="Рисунок7E2white_change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342" y="836712"/>
            <a:ext cx="6704697" cy="5150010"/>
          </a:xfrm>
          <a:prstGeom prst="rect">
            <a:avLst/>
          </a:prstGeom>
          <a:noFill/>
        </p:spPr>
      </p:pic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7362824" y="981077"/>
            <a:ext cx="1781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11" rIns="91420" bIns="45711">
            <a:spAutoFit/>
          </a:bodyPr>
          <a:lstStyle/>
          <a:p>
            <a:pPr algn="r" defTabSz="91421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Добыча торфа</a:t>
            </a:r>
          </a:p>
          <a:p>
            <a:pPr algn="r" defTabSz="91421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Peat extraction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7226553" y="2997200"/>
            <a:ext cx="19174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r" defTabSz="91421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Осушение для</a:t>
            </a:r>
          </a:p>
          <a:p>
            <a:pPr algn="r" defTabSz="91421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сельского хозяйства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defTabSz="91421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Drainage for agriculture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432939" y="5013325"/>
            <a:ext cx="271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r" defTabSz="91421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</a:rPr>
              <a:t>Осушение для лесного хозяйства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r" defTabSz="91421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Forest drainage</a:t>
            </a:r>
            <a:endParaRPr lang="ru-RU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" y="5808664"/>
            <a:ext cx="41402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79388" y="919522"/>
            <a:ext cx="2297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 defTabSz="91421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Российской академии наук</a:t>
            </a:r>
          </a:p>
          <a:p>
            <a:pPr algn="ctr" defTabSz="91421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9900"/>
                </a:solidFill>
                <a:latin typeface="Calibri" panose="020F0502020204030204" pitchFamily="34" charset="0"/>
              </a:rPr>
              <a:t>Институт лесоведения РАН</a:t>
            </a:r>
          </a:p>
        </p:txBody>
      </p:sp>
    </p:spTree>
    <p:extLst>
      <p:ext uri="{BB962C8B-B14F-4D97-AF65-F5344CB8AC3E}">
        <p14:creationId xmlns:p14="http://schemas.microsoft.com/office/powerpoint/2010/main" val="17060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19" y="1146851"/>
            <a:ext cx="9172556" cy="495440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12" y="6028228"/>
            <a:ext cx="1492728" cy="782478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0" y="180058"/>
            <a:ext cx="9144000" cy="793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Calibri" panose="020F0502020204030204" pitchFamily="34" charset="0"/>
              </a:rPr>
              <a:t>Эмиссии с торфяных болот по странам мира</a:t>
            </a:r>
            <a:r>
              <a:rPr lang="en-GB" sz="2800" dirty="0" smtClean="0">
                <a:latin typeface="Calibri" panose="020F0502020204030204" pitchFamily="34" charset="0"/>
              </a:rPr>
              <a:t> </a:t>
            </a:r>
            <a:endParaRPr lang="ru-RU" sz="2800" dirty="0" smtClean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(</a:t>
            </a:r>
            <a:r>
              <a:rPr lang="ru-RU" sz="2800" dirty="0" smtClean="0">
                <a:latin typeface="Calibri" panose="020F0502020204030204" pitchFamily="34" charset="0"/>
              </a:rPr>
              <a:t>Мт</a:t>
            </a:r>
            <a:r>
              <a:rPr lang="en-GB" sz="2800" dirty="0" smtClean="0">
                <a:latin typeface="Calibri" panose="020F0502020204030204" pitchFamily="34" charset="0"/>
              </a:rPr>
              <a:t> CO</a:t>
            </a:r>
            <a:r>
              <a:rPr lang="en-GB" sz="2800" baseline="-25000" dirty="0" smtClean="0">
                <a:latin typeface="Calibri" panose="020F0502020204030204" pitchFamily="34" charset="0"/>
              </a:rPr>
              <a:t>2</a:t>
            </a:r>
            <a:r>
              <a:rPr lang="ru-RU" sz="2800" baseline="-25000" dirty="0" smtClean="0">
                <a:latin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</a:rPr>
              <a:t>экв</a:t>
            </a:r>
            <a:r>
              <a:rPr lang="ru-RU" sz="2800" dirty="0" smtClean="0">
                <a:latin typeface="Calibri" panose="020F0502020204030204" pitchFamily="34" charset="0"/>
              </a:rPr>
              <a:t>.</a:t>
            </a:r>
            <a:r>
              <a:rPr lang="en-GB" sz="2800" dirty="0" smtClean="0">
                <a:latin typeface="Calibri" panose="020F0502020204030204" pitchFamily="34" charset="0"/>
              </a:rPr>
              <a:t>/</a:t>
            </a:r>
            <a:r>
              <a:rPr lang="ru-RU" sz="2800" dirty="0" smtClean="0">
                <a:latin typeface="Calibri" panose="020F0502020204030204" pitchFamily="34" charset="0"/>
              </a:rPr>
              <a:t>год</a:t>
            </a:r>
            <a:r>
              <a:rPr lang="en-GB" sz="2800" dirty="0" smtClean="0">
                <a:latin typeface="Calibri" panose="020F0502020204030204" pitchFamily="34" charset="0"/>
              </a:rPr>
              <a:t>)  </a:t>
            </a:r>
            <a:br>
              <a:rPr lang="en-GB" sz="2800" dirty="0" smtClean="0">
                <a:latin typeface="Calibri" panose="020F0502020204030204" pitchFamily="34" charset="0"/>
              </a:rPr>
            </a:br>
            <a:endParaRPr lang="nl-NL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ojary_eng_6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" y="15156"/>
            <a:ext cx="9111137" cy="68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33247"/>
            <a:ext cx="5079790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Лесные и торфяные пожары</a:t>
            </a:r>
            <a:r>
              <a:rPr lang="en-US" sz="2200" b="1" dirty="0" smtClean="0">
                <a:solidFill>
                  <a:schemeClr val="bg1"/>
                </a:solidFill>
              </a:rPr>
              <a:t> 2010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Фото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chemeClr val="bg1"/>
                </a:solidFill>
              </a:rPr>
              <a:t>NASA, 9 </a:t>
            </a:r>
            <a:r>
              <a:rPr lang="ru-RU" sz="1400" dirty="0" smtClean="0">
                <a:solidFill>
                  <a:schemeClr val="bg1"/>
                </a:solidFill>
              </a:rPr>
              <a:t>августа</a:t>
            </a:r>
            <a:r>
              <a:rPr lang="en-US" sz="1400" dirty="0" smtClean="0">
                <a:solidFill>
                  <a:schemeClr val="bg1"/>
                </a:solidFill>
              </a:rPr>
              <a:t> 2010</a:t>
            </a:r>
            <a:r>
              <a:rPr lang="ru-RU" sz="1400" dirty="0" smtClean="0">
                <a:solidFill>
                  <a:schemeClr val="bg1"/>
                </a:solidFill>
              </a:rPr>
              <a:t> г.</a:t>
            </a:r>
            <a:endParaRPr lang="ru-RU" sz="1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6900" y="3424237"/>
            <a:ext cx="444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accent1"/>
                </a:solidFill>
              </a:rPr>
              <a:t>Moscow, 1 August 2010. </a:t>
            </a:r>
            <a:r>
              <a:rPr lang="en-US" altLang="ru-RU" i="1" dirty="0">
                <a:solidFill>
                  <a:srgbClr val="000000"/>
                </a:solidFill>
                <a:latin typeface="Verdana" pitchFamily="34" charset="0"/>
                <a:cs typeface="Arial"/>
              </a:rPr>
              <a:t>+36°C 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9C1DB234-3114-44AD-89CF-1F7AB53EE37D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14" y="-9197"/>
            <a:ext cx="4049486" cy="3190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8924" y="15156"/>
            <a:ext cx="364790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accent1"/>
                </a:solidFill>
              </a:rPr>
              <a:t>Смертность </a:t>
            </a:r>
            <a:r>
              <a:rPr lang="ru-RU" sz="1300" dirty="0" smtClean="0">
                <a:solidFill>
                  <a:schemeClr val="accent1"/>
                </a:solidFill>
              </a:rPr>
              <a:t>населения в </a:t>
            </a:r>
            <a:r>
              <a:rPr lang="ru-RU" sz="1300" dirty="0">
                <a:solidFill>
                  <a:schemeClr val="accent1"/>
                </a:solidFill>
              </a:rPr>
              <a:t>России по месяцам </a:t>
            </a:r>
            <a:r>
              <a:rPr lang="ru-RU" sz="1300" dirty="0" smtClean="0">
                <a:solidFill>
                  <a:schemeClr val="accent1"/>
                </a:solidFill>
              </a:rPr>
              <a:t>в % </a:t>
            </a:r>
            <a:r>
              <a:rPr lang="ru-RU" sz="1300" dirty="0">
                <a:solidFill>
                  <a:schemeClr val="accent1"/>
                </a:solidFill>
              </a:rPr>
              <a:t>от среднегодового показателя</a:t>
            </a:r>
            <a:r>
              <a:rPr lang="pl-PL" sz="1300" dirty="0">
                <a:solidFill>
                  <a:schemeClr val="accent1"/>
                </a:solidFill>
              </a:rPr>
              <a:t> </a:t>
            </a:r>
            <a:endParaRPr lang="ru-RU" sz="1300" dirty="0">
              <a:solidFill>
                <a:schemeClr val="accent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04534" y="738321"/>
            <a:ext cx="803168" cy="317029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94514" y="3138075"/>
            <a:ext cx="40494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1"/>
                </a:solidFill>
                <a:latin typeface="Arial Narrow" panose="020B0606020202030204" pitchFamily="34" charset="0"/>
              </a:rPr>
              <a:t>http://www.perspektivy.info/srez/val/rossija_demograficheskije_itogi_2013_goda_chast_ii_2014-06-05.htm</a:t>
            </a:r>
            <a:endParaRPr lang="ru-RU" sz="1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47" y="3424237"/>
            <a:ext cx="3458444" cy="345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7388752" y="939654"/>
            <a:ext cx="0" cy="1803543"/>
          </a:xfrm>
          <a:prstGeom prst="line">
            <a:avLst/>
          </a:prstGeom>
          <a:ln w="3175"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697037" y="939657"/>
            <a:ext cx="20097" cy="1803543"/>
          </a:xfrm>
          <a:prstGeom prst="line">
            <a:avLst/>
          </a:prstGeom>
          <a:ln w="3175"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10" name="Picture 2" descr="E:\____________\2011_PeatRus\HANNOVER\DSC07783A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2" y="1772816"/>
            <a:ext cx="5190725" cy="3804606"/>
          </a:xfrm>
          <a:prstGeom prst="rect">
            <a:avLst/>
          </a:prstGeom>
          <a:noFill/>
        </p:spPr>
      </p:pic>
      <p:sp>
        <p:nvSpPr>
          <p:cNvPr id="862211" name="Rectangle 3"/>
          <p:cNvSpPr>
            <a:spLocks noChangeArrowheads="1"/>
          </p:cNvSpPr>
          <p:nvPr/>
        </p:nvSpPr>
        <p:spPr bwMode="auto">
          <a:xfrm>
            <a:off x="5552180" y="151984"/>
            <a:ext cx="3591818" cy="57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latin typeface="Arial" charset="0"/>
              </a:rPr>
              <a:t>Проект </a:t>
            </a:r>
            <a:r>
              <a:rPr lang="en-US" sz="1600" b="1" dirty="0">
                <a:latin typeface="Arial" charset="0"/>
              </a:rPr>
              <a:t>“</a:t>
            </a:r>
            <a:r>
              <a:rPr lang="ru-RU" sz="1600" b="1" i="1" dirty="0">
                <a:latin typeface="Arial" charset="0"/>
              </a:rPr>
              <a:t>Восстановление торфяных болот в России в целях предотвращения пожаров и смягчения изменений климата</a:t>
            </a:r>
            <a:r>
              <a:rPr lang="en-US" sz="1600" b="1" i="1" dirty="0" smtClean="0">
                <a:latin typeface="Arial" charset="0"/>
              </a:rPr>
              <a:t>”</a:t>
            </a:r>
            <a:r>
              <a:rPr lang="ru-RU" sz="1600" b="1" i="1" dirty="0" smtClean="0">
                <a:latin typeface="Arial" charset="0"/>
              </a:rPr>
              <a:t> </a:t>
            </a:r>
            <a:r>
              <a:rPr lang="ru-RU" sz="1600" dirty="0" smtClean="0"/>
              <a:t>финансируется </a:t>
            </a:r>
            <a:r>
              <a:rPr lang="ru-RU" sz="1600" dirty="0"/>
              <a:t>в рамках Международной климатической инициативы Федеральным министерством окружающей среды, охраны природы и безопасности ядерных реакторов Германии через Германский банк развития </a:t>
            </a:r>
            <a:r>
              <a:rPr lang="ru-RU" sz="1600" dirty="0" err="1"/>
              <a:t>KfW</a:t>
            </a:r>
            <a:r>
              <a:rPr lang="ru-RU" sz="1600" dirty="0"/>
              <a:t> и реализуется Международной организацией по сохранению водно-болотных угодий (</a:t>
            </a:r>
            <a:r>
              <a:rPr lang="ru-RU" sz="1600" i="1" dirty="0" err="1"/>
              <a:t>Wetlands</a:t>
            </a:r>
            <a:r>
              <a:rPr lang="ru-RU" sz="1600" i="1" dirty="0"/>
              <a:t> </a:t>
            </a:r>
            <a:r>
              <a:rPr lang="ru-RU" sz="1600" i="1" dirty="0" err="1"/>
              <a:t>International</a:t>
            </a:r>
            <a:r>
              <a:rPr lang="ru-RU" sz="1600" dirty="0"/>
              <a:t>) в партнерстве с Институтом лесоведения Российской академии наук, Фондом Михаэля </a:t>
            </a:r>
            <a:r>
              <a:rPr lang="ru-RU" sz="1600" dirty="0" err="1"/>
              <a:t>Зуккова</a:t>
            </a:r>
            <a:r>
              <a:rPr lang="ru-RU" sz="1600" dirty="0"/>
              <a:t> (Германия) и Институтом ботаники и геоэкологии </a:t>
            </a:r>
            <a:r>
              <a:rPr lang="ru-RU" sz="1600" dirty="0" err="1"/>
              <a:t>Грайфсвальдского</a:t>
            </a:r>
            <a:r>
              <a:rPr lang="ru-RU" sz="1600" dirty="0"/>
              <a:t> университета (Германия) при поддержке Министерства природных ресурсов и экологии Российской Федерации.</a:t>
            </a:r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1456" y="5844133"/>
            <a:ext cx="2128001" cy="720080"/>
          </a:xfrm>
          <a:prstGeom prst="rect">
            <a:avLst/>
          </a:prstGeom>
          <a:noFill/>
        </p:spPr>
      </p:pic>
      <p:pic>
        <p:nvPicPr>
          <p:cNvPr id="1297442" name="Picture 34" descr="http://mnr.gov.ru/bitrix/templates/mnr_main_up/pics/titl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14538" y="5844148"/>
            <a:ext cx="2171798" cy="837048"/>
          </a:xfrm>
          <a:prstGeom prst="rect">
            <a:avLst/>
          </a:prstGeom>
          <a:noFill/>
        </p:spPr>
      </p:pic>
      <p:pic>
        <p:nvPicPr>
          <p:cNvPr id="1297444" name="Picture 36" descr="Московская область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31418" y="5661248"/>
            <a:ext cx="886619" cy="1085850"/>
          </a:xfrm>
          <a:prstGeom prst="rect">
            <a:avLst/>
          </a:prstGeom>
          <a:noFill/>
        </p:spPr>
      </p:pic>
      <p:pic>
        <p:nvPicPr>
          <p:cNvPr id="66" name="Picture 38" descr="KfW Logo - Bank aus Verantwortu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41574" y="6017680"/>
            <a:ext cx="1171575" cy="619126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2010" y="253287"/>
            <a:ext cx="53702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pPr defTabSz="914210"/>
            <a:r>
              <a:rPr lang="ru-RU" sz="1400" b="1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В 2010 году на </a:t>
            </a:r>
            <a:r>
              <a:rPr lang="ru-RU" sz="1400" b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высшем уровне </a:t>
            </a:r>
            <a:r>
              <a:rPr lang="ru-RU" sz="1400" b="1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было принято двустороннее решение о привлечении немецкого опыта по обводнению торфяных болот и разработке совместного российско-германского проекта с немецким финансированием по технической экспертизе и с российским финансированием реализации</a:t>
            </a:r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98157855-DB8C-4BB9-BF8B-3D6B1AF06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49" y="0"/>
            <a:ext cx="8787951" cy="6858000"/>
          </a:xfrm>
        </p:spPr>
      </p:pic>
      <p:sp>
        <p:nvSpPr>
          <p:cNvPr id="2" name="TextBox 1"/>
          <p:cNvSpPr txBox="1"/>
          <p:nvPr/>
        </p:nvSpPr>
        <p:spPr>
          <a:xfrm>
            <a:off x="939799" y="482600"/>
            <a:ext cx="4076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Регионы проекта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10" y="0"/>
            <a:ext cx="9144000" cy="6309320"/>
          </a:xfrm>
          <a:prstGeom prst="rect">
            <a:avLst/>
          </a:prstGeom>
        </p:spPr>
      </p:pic>
      <p:pic>
        <p:nvPicPr>
          <p:cNvPr id="4" name="Picture 2" descr="File:Coat of Arms of Moscow oblast large (2005 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4" y="87506"/>
            <a:ext cx="676161" cy="91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4882" y="6408526"/>
            <a:ext cx="20162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91421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882" y="188640"/>
            <a:ext cx="2248966" cy="36933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</a:rPr>
              <a:t>Московская область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436098" y="666365"/>
            <a:ext cx="6726807" cy="28450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Снижение эмиссии СО</a:t>
            </a:r>
            <a:r>
              <a:rPr lang="ru-RU" sz="1400" b="1" baseline="-25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1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399967" lvl="1" indent="0">
              <a:spcBef>
                <a:spcPts val="0"/>
              </a:spcBef>
              <a:buNone/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0.7 – 1.0 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тонн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 CO</a:t>
            </a:r>
            <a:r>
              <a:rPr lang="en-GB" sz="14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-</a:t>
            </a:r>
            <a:r>
              <a:rPr lang="ru-RU" sz="1400" b="1" dirty="0" err="1">
                <a:latin typeface="Calibri" pitchFamily="34" charset="0"/>
                <a:cs typeface="Calibri" pitchFamily="34" charset="0"/>
              </a:rPr>
              <a:t>экв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.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га</a:t>
            </a:r>
            <a:r>
              <a:rPr lang="ru-RU" sz="1400" b="1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 год</a:t>
            </a:r>
            <a:r>
              <a:rPr lang="ru-RU" sz="1400" b="1" baseline="30000" dirty="0">
                <a:latin typeface="Calibri" pitchFamily="34" charset="0"/>
                <a:cs typeface="Calibri" pitchFamily="34" charset="0"/>
              </a:rPr>
              <a:t>-1</a:t>
            </a:r>
            <a:endParaRPr lang="en-GB" sz="1400" baseline="30000" dirty="0">
              <a:latin typeface="Calibri" pitchFamily="34" charset="0"/>
              <a:cs typeface="Calibri" pitchFamily="34" charset="0"/>
            </a:endParaRPr>
          </a:p>
          <a:p>
            <a:pPr marL="399967" lvl="1" indent="0">
              <a:spcBef>
                <a:spcPts val="0"/>
              </a:spcBef>
              <a:buNone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Всего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: 50 000 – 70 000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тонн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CO</a:t>
            </a:r>
            <a:r>
              <a:rPr lang="en-GB" sz="14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-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экв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.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год</a:t>
            </a:r>
            <a:r>
              <a:rPr lang="ru-RU" sz="1400" baseline="30000" dirty="0">
                <a:latin typeface="Calibri" pitchFamily="34" charset="0"/>
                <a:cs typeface="Calibri" pitchFamily="34" charset="0"/>
              </a:rPr>
              <a:t>-1 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Снижение потерь углерода от пожаров</a:t>
            </a:r>
            <a:r>
              <a:rPr lang="en-GB" sz="1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marL="399967" lvl="1" indent="0">
              <a:spcBef>
                <a:spcPts val="0"/>
              </a:spcBef>
              <a:buClr>
                <a:srgbClr val="00B050"/>
              </a:buClr>
              <a:buNone/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3.5 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тонн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 CO</a:t>
            </a:r>
            <a:r>
              <a:rPr lang="en-GB" sz="14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-</a:t>
            </a:r>
            <a:r>
              <a:rPr lang="ru-RU" sz="1400" b="1" dirty="0" err="1">
                <a:latin typeface="Calibri" pitchFamily="34" charset="0"/>
                <a:cs typeface="Calibri" pitchFamily="34" charset="0"/>
              </a:rPr>
              <a:t>экв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.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га</a:t>
            </a:r>
            <a:r>
              <a:rPr lang="ru-RU" sz="1400" b="1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 год</a:t>
            </a:r>
            <a:r>
              <a:rPr lang="ru-RU" sz="1400" b="1" baseline="30000" dirty="0">
                <a:latin typeface="Calibri" pitchFamily="34" charset="0"/>
                <a:cs typeface="Calibri" pitchFamily="34" charset="0"/>
              </a:rPr>
              <a:t>-1</a:t>
            </a:r>
            <a:endParaRPr lang="en-GB" sz="1400" baseline="30000" dirty="0">
              <a:latin typeface="Calibri" pitchFamily="34" charset="0"/>
              <a:cs typeface="Calibri" pitchFamily="34" charset="0"/>
            </a:endParaRPr>
          </a:p>
          <a:p>
            <a:pPr marL="399967" lvl="1" indent="0">
              <a:spcBef>
                <a:spcPts val="0"/>
              </a:spcBef>
              <a:buClr>
                <a:srgbClr val="00B050"/>
              </a:buClr>
              <a:buNone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Всего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: ~ 250 000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тонн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CO</a:t>
            </a:r>
            <a:r>
              <a:rPr lang="en-GB" sz="14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-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экв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.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год</a:t>
            </a:r>
            <a:r>
              <a:rPr lang="ru-RU" sz="1400" baseline="30000" dirty="0">
                <a:latin typeface="Calibri" pitchFamily="34" charset="0"/>
                <a:cs typeface="Calibri" pitchFamily="34" charset="0"/>
              </a:rPr>
              <a:t>-1 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Общее снижение потерь углерода</a:t>
            </a:r>
            <a:r>
              <a:rPr lang="en-GB" sz="1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: </a:t>
            </a:r>
          </a:p>
          <a:p>
            <a:pPr marL="399967" lvl="1" indent="0">
              <a:spcBef>
                <a:spcPts val="0"/>
              </a:spcBef>
              <a:buClr>
                <a:srgbClr val="00B050"/>
              </a:buClr>
              <a:buNone/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4.5 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тонн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 CO</a:t>
            </a:r>
            <a:r>
              <a:rPr lang="en-GB" sz="14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-</a:t>
            </a:r>
            <a:r>
              <a:rPr lang="ru-RU" sz="1400" b="1" dirty="0" err="1">
                <a:latin typeface="Calibri" pitchFamily="34" charset="0"/>
                <a:cs typeface="Calibri" pitchFamily="34" charset="0"/>
              </a:rPr>
              <a:t>экв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.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га</a:t>
            </a:r>
            <a:r>
              <a:rPr lang="ru-RU" sz="1400" b="1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 год</a:t>
            </a:r>
            <a:r>
              <a:rPr lang="ru-RU" sz="1400" b="1" baseline="30000" dirty="0">
                <a:latin typeface="Calibri" pitchFamily="34" charset="0"/>
                <a:cs typeface="Calibri" pitchFamily="34" charset="0"/>
              </a:rPr>
              <a:t>-1</a:t>
            </a:r>
            <a:endParaRPr lang="en-GB" sz="1400" baseline="30000" dirty="0">
              <a:latin typeface="Calibri" pitchFamily="34" charset="0"/>
              <a:cs typeface="Calibri" pitchFamily="34" charset="0"/>
            </a:endParaRPr>
          </a:p>
          <a:p>
            <a:pPr marL="399967" lvl="1" indent="0">
              <a:spcBef>
                <a:spcPts val="0"/>
              </a:spcBef>
              <a:buNone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Всего: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~ 300,000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тонн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CO</a:t>
            </a:r>
            <a:r>
              <a:rPr lang="en-GB" sz="14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-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экв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.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год</a:t>
            </a:r>
            <a:r>
              <a:rPr lang="ru-RU" sz="1400" baseline="30000" dirty="0">
                <a:latin typeface="Calibri" pitchFamily="34" charset="0"/>
                <a:cs typeface="Calibri" pitchFamily="34" charset="0"/>
              </a:rPr>
              <a:t>-1 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de-DE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3923928" y="6233730"/>
            <a:ext cx="2025838" cy="517844"/>
            <a:chOff x="6167" y="1720"/>
            <a:chExt cx="2268" cy="444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67" y="1960"/>
              <a:ext cx="2268" cy="204"/>
            </a:xfrm>
            <a:prstGeom prst="rect">
              <a:avLst/>
            </a:prstGeom>
            <a:noFill/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231" y="1720"/>
              <a:ext cx="2101" cy="231"/>
            </a:xfrm>
            <a:prstGeom prst="rect">
              <a:avLst/>
            </a:prstGeom>
            <a:noFill/>
          </p:spPr>
        </p:pic>
      </p:grpSp>
      <p:pic>
        <p:nvPicPr>
          <p:cNvPr id="13" name="Bild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99" y="6233731"/>
            <a:ext cx="2101873" cy="529521"/>
          </a:xfrm>
          <a:prstGeom prst="rect">
            <a:avLst/>
          </a:prstGeom>
          <a:noFill/>
        </p:spPr>
      </p:pic>
      <p:pic>
        <p:nvPicPr>
          <p:cNvPr id="14" name="Bild 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93" y="6233731"/>
            <a:ext cx="1295954" cy="52952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25475" y="5495065"/>
            <a:ext cx="789499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Оценка снижения потерь углерода и эмиссии парниковых газов</a:t>
            </a:r>
          </a:p>
          <a:p>
            <a:pPr algn="ctr" defTabSz="914210"/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Российско-германский проект «Восстановление торфяных болот в России в целях предотвращения пожаров и смягчения изменения климата»</a:t>
            </a:r>
          </a:p>
        </p:txBody>
      </p:sp>
      <p:pic>
        <p:nvPicPr>
          <p:cNvPr id="15" name="Bild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6021291"/>
            <a:ext cx="1479000" cy="7857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93352" y="4077072"/>
            <a:ext cx="3617118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За счет средств Федерального бюджета и средств области было обводнено более </a:t>
            </a:r>
          </a:p>
          <a:p>
            <a:pPr defTabSz="914210"/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73 тыс. га пожароопасных торфяников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20" name="Picture 2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49569" y="87506"/>
            <a:ext cx="1922025" cy="650381"/>
          </a:xfrm>
          <a:prstGeom prst="rect">
            <a:avLst/>
          </a:prstGeom>
          <a:noFill/>
        </p:spPr>
      </p:pic>
      <p:pic>
        <p:nvPicPr>
          <p:cNvPr id="21" name="Picture 34" descr="http://mnr.gov.ru/bitrix/templates/mnr_main_up/pics/title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28595" y="52348"/>
            <a:ext cx="1642979" cy="633232"/>
          </a:xfrm>
          <a:prstGeom prst="rect">
            <a:avLst/>
          </a:prstGeom>
          <a:noFill/>
        </p:spPr>
      </p:pic>
      <p:pic>
        <p:nvPicPr>
          <p:cNvPr id="22" name="Picture 38" descr="KfW Logo - Bank aus Verantwortu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46693" y="79432"/>
            <a:ext cx="1086543" cy="5741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36705"/>
            <a:ext cx="2228986" cy="30114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" y="2275030"/>
            <a:ext cx="2270302" cy="14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Wetlands">
      <a:dk1>
        <a:srgbClr val="0781AE"/>
      </a:dk1>
      <a:lt1>
        <a:sysClr val="window" lastClr="FFFFFF"/>
      </a:lt1>
      <a:dk2>
        <a:srgbClr val="BED246"/>
      </a:dk2>
      <a:lt2>
        <a:srgbClr val="EEECE1"/>
      </a:lt2>
      <a:accent1>
        <a:srgbClr val="333333"/>
      </a:accent1>
      <a:accent2>
        <a:srgbClr val="24557F"/>
      </a:accent2>
      <a:accent3>
        <a:srgbClr val="62964F"/>
      </a:accent3>
      <a:accent4>
        <a:srgbClr val="FFFFFF"/>
      </a:accent4>
      <a:accent5>
        <a:srgbClr val="FFFFFF"/>
      </a:accent5>
      <a:accent6>
        <a:srgbClr val="FFFFFF"/>
      </a:accent6>
      <a:hlink>
        <a:srgbClr val="0781AE"/>
      </a:hlink>
      <a:folHlink>
        <a:srgbClr val="24557F"/>
      </a:folHlink>
    </a:clrScheme>
    <a:fontScheme name="Wetlands">
      <a:majorFont>
        <a:latin typeface="Aller"/>
        <a:ea typeface=""/>
        <a:cs typeface=""/>
      </a:majorFont>
      <a:minorFont>
        <a:latin typeface="All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3_Новая презентация">
  <a:themeElements>
    <a:clrScheme name="4_Новая презентац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Новая презен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Новая презентаци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Новая презентация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Новая презентация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Новая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Новая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Новая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1060</Words>
  <Application>Microsoft Office PowerPoint</Application>
  <PresentationFormat>Экран (4:3)</PresentationFormat>
  <Paragraphs>111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ＭＳ Ｐゴシック</vt:lpstr>
      <vt:lpstr>Aller</vt:lpstr>
      <vt:lpstr>Arial</vt:lpstr>
      <vt:lpstr>Arial Narrow</vt:lpstr>
      <vt:lpstr>Calibri</vt:lpstr>
      <vt:lpstr>Comic Sans MS</vt:lpstr>
      <vt:lpstr>Franklin Gothic Book</vt:lpstr>
      <vt:lpstr>Times New Roman</vt:lpstr>
      <vt:lpstr>Verdana</vt:lpstr>
      <vt:lpstr>Wingdings</vt:lpstr>
      <vt:lpstr>Office-thema</vt:lpstr>
      <vt:lpstr>13_Новая презентация</vt:lpstr>
      <vt:lpstr>27_Оформление по умолчанию</vt:lpstr>
      <vt:lpstr>15_Оформление по умолчанию</vt:lpstr>
      <vt:lpstr>Office Theme</vt:lpstr>
      <vt:lpstr>ФИНАНСИРОВАНИЕ ПРОЕКТОВ ПО СМЯГЧЕНИЮ ИЗМЕНЕНИЙ КЛИМАТА И АДАПТАЦИИ К НИМ В РАМКАХ СОЦИАЛЬНОЙ И ЭКОЛОГИЧЕСКОЙ ОТВЕТСТВЕННОСТИ БИЗНЕСА  </vt:lpstr>
      <vt:lpstr>Презентация PowerPoint</vt:lpstr>
      <vt:lpstr>Презентация PowerPoint</vt:lpstr>
      <vt:lpstr>Презентация PowerPoint</vt:lpstr>
      <vt:lpstr>Презентация PowerPoint</vt:lpstr>
      <vt:lpstr>Лесные и торфяные пожары 2010 Фото: NASA, 9 августа 2010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KfW Development Bank: Вторичное обводнение болот в России</vt:lpstr>
      <vt:lpstr>Презентация PowerPoint</vt:lpstr>
      <vt:lpstr>        Проект «Восстановление торфяных болот в России» стал одним из победителей конкурса «Момент для перемен – 2017», проводимого Секретариатом Рамочной конвенции ООН об изменении климата</vt:lpstr>
      <vt:lpstr>        </vt:lpstr>
    </vt:vector>
  </TitlesOfParts>
  <Company>NoSuchCompany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Dumay</dc:creator>
  <cp:lastModifiedBy>Аракелова Галина Александровна</cp:lastModifiedBy>
  <cp:revision>256</cp:revision>
  <dcterms:created xsi:type="dcterms:W3CDTF">2013-10-07T08:45:43Z</dcterms:created>
  <dcterms:modified xsi:type="dcterms:W3CDTF">2019-06-04T09:41:07Z</dcterms:modified>
</cp:coreProperties>
</file>