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7" r:id="rId2"/>
    <p:sldMasterId id="2147483682" r:id="rId3"/>
    <p:sldMasterId id="2147483683" r:id="rId4"/>
    <p:sldMasterId id="2147483684" r:id="rId5"/>
    <p:sldMasterId id="2147483685" r:id="rId6"/>
    <p:sldMasterId id="2147483686" r:id="rId7"/>
  </p:sldMasterIdLst>
  <p:notesMasterIdLst>
    <p:notesMasterId r:id="rId33"/>
  </p:notesMasterIdLst>
  <p:sldIdLst>
    <p:sldId id="469" r:id="rId8"/>
    <p:sldId id="257" r:id="rId9"/>
    <p:sldId id="475" r:id="rId10"/>
    <p:sldId id="481" r:id="rId11"/>
    <p:sldId id="483" r:id="rId12"/>
    <p:sldId id="474" r:id="rId13"/>
    <p:sldId id="478" r:id="rId14"/>
    <p:sldId id="479" r:id="rId15"/>
    <p:sldId id="261" r:id="rId16"/>
    <p:sldId id="262" r:id="rId17"/>
    <p:sldId id="476" r:id="rId18"/>
    <p:sldId id="477" r:id="rId19"/>
    <p:sldId id="480" r:id="rId20"/>
    <p:sldId id="268" r:id="rId21"/>
    <p:sldId id="272" r:id="rId22"/>
    <p:sldId id="275" r:id="rId23"/>
    <p:sldId id="276" r:id="rId24"/>
    <p:sldId id="284" r:id="rId25"/>
    <p:sldId id="484" r:id="rId26"/>
    <p:sldId id="297" r:id="rId27"/>
    <p:sldId id="485" r:id="rId28"/>
    <p:sldId id="486" r:id="rId29"/>
    <p:sldId id="487" r:id="rId30"/>
    <p:sldId id="488" r:id="rId31"/>
    <p:sldId id="489" r:id="rId3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  <a:srgbClr val="E9FFFF"/>
    <a:srgbClr val="FFCC99"/>
    <a:srgbClr val="0033CC"/>
    <a:srgbClr val="000099"/>
    <a:srgbClr val="5F5F5F"/>
    <a:srgbClr val="D6009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2" autoAdjust="0"/>
    <p:restoredTop sz="94636" autoAdjust="0"/>
  </p:normalViewPr>
  <p:slideViewPr>
    <p:cSldViewPr snapToGrid="0">
      <p:cViewPr>
        <p:scale>
          <a:sx n="70" d="100"/>
          <a:sy n="70" d="100"/>
        </p:scale>
        <p:origin x="-232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8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2BD9CE-82BB-44CD-9C6B-290A5510F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76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C2EB7-16E3-4BA6-B9C5-BE0135EE8FB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 70-80-х годах ученые многих стран пришли к выводу, что качество не может быть гарантировано только путем контроля готовой продукции. Оно должно обеспечиваться с момента изучения ситуации на рынке и проектирования продукции. Качество создается на всех этапах жизненного цикла товара: в проектных и конструкторских разработках, при выборе поставщиков сырья, материалов и комплектующих изделий, на всех стадиях производства, при реализации товара, его техническом обслуживании в процессе эксплуатации у потребителя и утилизации после использования. </a:t>
            </a:r>
          </a:p>
          <a:p>
            <a:pPr eaLnBrk="1" hangingPunct="1"/>
            <a:r>
              <a:rPr lang="ru-RU" smtClean="0"/>
              <a:t>Такой комплексный подход обеспечивает создание замкнутого процесса, который начинается с определения потребностей рынка и включает в себя все фазы совершенствования выпускаемой или разрабатываемой новой продукции, подготовку производства, изготовление, реализацию и послепродажное обслуживание на основе эффективной системы “обратной связи” и планирования, учитывающего конъюнктуру рынка, при минимальных расходах на обеспечение качества. </a:t>
            </a:r>
          </a:p>
          <a:p>
            <a:pPr eaLnBrk="1" hangingPunct="1"/>
            <a:r>
              <a:rPr lang="ru-RU" smtClean="0"/>
              <a:t>Само понятие “жизненный цикл товара” было введено Международной организацией по стандартизации. По последнему стандарту ИСО 9004-1:94 оно звучит “типовые этапы жизненного цикла продукции” и определяется следующим образом (см. рис. 1.1).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ACC5-2B0A-4FF4-AE81-3A622E11A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0E0B-5B8E-4EB4-880A-B1BF7B173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575"/>
            <a:ext cx="2057400" cy="4097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575"/>
            <a:ext cx="6019800" cy="4097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83A8-764C-49CE-89C2-147A5B8E7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598C0-9BC1-48AA-BA5D-CA6481FEE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469F-0B1C-4C84-B647-281D2C160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9676-A2EC-4F2D-B8B3-D26C31379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041D-E4E0-4701-AB81-F5221B051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72C98-D8E8-4581-A2B4-8FBE202FD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E28C-400C-4882-9AA4-A311E79A3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E2FF-FE29-4951-9CF7-6605B447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2F96B-F930-42E8-8DE6-BEF77699F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3CF9-6042-4F77-BB4F-5E40FF419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3578-E898-4AAA-98D6-A2AEC8452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27136-52AA-44BC-9B30-73ED0EB61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F00B-1FBD-4304-BBE2-B0AD07AE6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33713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33713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8C5B-1ABA-4768-8A98-C5DEB8EEB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575"/>
            <a:ext cx="2057400" cy="4097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575"/>
            <a:ext cx="6019800" cy="4097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33713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33713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33713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33713"/>
            <a:ext cx="4038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E2DE-FC93-4A5D-B521-03558D6AB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575"/>
            <a:ext cx="2057400" cy="4097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575"/>
            <a:ext cx="6019800" cy="4097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A85CB-7D83-4FC6-AF1D-AAA72FE33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9BF0-0B1D-4E83-B79A-C24737CC7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63D94-9C72-4EB5-A95D-394A33D7C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36EA-86FD-4775-AAA8-50412FC8D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0B26-09FD-4BAA-9783-FAE5ADEC7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82F5E"/>
            </a:gs>
            <a:gs pos="100000">
              <a:srgbClr val="33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0" y="4905375"/>
            <a:ext cx="9144000" cy="1952625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575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33713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flipH="1">
            <a:off x="2195513" y="5157788"/>
            <a:ext cx="6948487" cy="1700212"/>
          </a:xfrm>
          <a:prstGeom prst="rtTriangle">
            <a:avLst/>
          </a:prstGeom>
          <a:solidFill>
            <a:srgbClr val="D054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AutoShape 7"/>
          <p:cNvSpPr>
            <a:spLocks noChangeAspect="1" noChangeArrowheads="1"/>
          </p:cNvSpPr>
          <p:nvPr/>
        </p:nvSpPr>
        <p:spPr bwMode="auto">
          <a:xfrm>
            <a:off x="0" y="6092825"/>
            <a:ext cx="9144000" cy="765175"/>
          </a:xfrm>
          <a:prstGeom prst="flowChartManualInput">
            <a:avLst/>
          </a:prstGeom>
          <a:solidFill>
            <a:srgbClr val="3434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smtClean="0">
                <a:solidFill>
                  <a:schemeClr val="bg1"/>
                </a:solidFill>
                <a:latin typeface="Verdana" pitchFamily="34" charset="0"/>
              </a:rPr>
              <a:t>ФЕДЕРАЛЬНОЕ АГЕНТСТВО ПО ОБРАЗОВАНИЮ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44132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smtClean="0">
                <a:solidFill>
                  <a:schemeClr val="bg1"/>
                </a:solidFill>
                <a:latin typeface="Verdana" pitchFamily="34" charset="0"/>
              </a:rPr>
              <a:t>Федеральное государственное образовательное учреждение</a:t>
            </a:r>
          </a:p>
          <a:p>
            <a:pPr algn="ctr" eaLnBrk="1" hangingPunct="1">
              <a:defRPr/>
            </a:pPr>
            <a:r>
              <a:rPr lang="ru-RU" sz="1600" smtClean="0">
                <a:solidFill>
                  <a:schemeClr val="bg1"/>
                </a:solidFill>
                <a:latin typeface="Verdana" pitchFamily="34" charset="0"/>
              </a:rPr>
              <a:t>высшего профессионального образования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1004888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smtClean="0">
                <a:solidFill>
                  <a:schemeClr val="bg1"/>
                </a:solidFill>
                <a:latin typeface="Verdana" pitchFamily="34" charset="0"/>
              </a:rPr>
              <a:t>«Сибирский федеральный университет»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45238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D08B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fld id="{8692FDD8-CA06-4DC4-86E1-9D06F6C32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6" name="Picture 15" descr="sfu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692150"/>
            <a:ext cx="1800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82F5E"/>
            </a:gs>
            <a:gs pos="100000">
              <a:srgbClr val="33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AutoShape 4"/>
          <p:cNvSpPr>
            <a:spLocks noChangeAspect="1" noChangeArrowheads="1"/>
          </p:cNvSpPr>
          <p:nvPr/>
        </p:nvSpPr>
        <p:spPr bwMode="auto">
          <a:xfrm>
            <a:off x="0" y="6308725"/>
            <a:ext cx="9144000" cy="576263"/>
          </a:xfrm>
          <a:prstGeom prst="flowChartManualInput">
            <a:avLst/>
          </a:prstGeom>
          <a:solidFill>
            <a:srgbClr val="3434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9838" y="6453188"/>
            <a:ext cx="370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D08B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ru-RU"/>
              <a:t>Техническое регулирование в РФ в сфере обращения с отходами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6112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D08B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fld id="{ABEED699-96D3-47B2-AD5B-D5DF4AB75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D08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D08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D08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D08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82F5E"/>
            </a:gs>
            <a:gs pos="100000">
              <a:srgbClr val="33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4905375"/>
            <a:ext cx="9144000" cy="1952625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6"/>
          <p:cNvSpPr>
            <a:spLocks noChangeArrowheads="1"/>
          </p:cNvSpPr>
          <p:nvPr/>
        </p:nvSpPr>
        <p:spPr bwMode="auto">
          <a:xfrm flipH="1">
            <a:off x="2195513" y="5157788"/>
            <a:ext cx="6948487" cy="1700212"/>
          </a:xfrm>
          <a:prstGeom prst="rtTriangle">
            <a:avLst/>
          </a:prstGeom>
          <a:solidFill>
            <a:srgbClr val="D054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7"/>
          <p:cNvSpPr>
            <a:spLocks noChangeAspect="1" noChangeArrowheads="1"/>
          </p:cNvSpPr>
          <p:nvPr/>
        </p:nvSpPr>
        <p:spPr bwMode="auto">
          <a:xfrm>
            <a:off x="0" y="6092825"/>
            <a:ext cx="9144000" cy="765175"/>
          </a:xfrm>
          <a:prstGeom prst="flowChartManualInput">
            <a:avLst/>
          </a:prstGeom>
          <a:solidFill>
            <a:srgbClr val="3434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smtClean="0">
                <a:solidFill>
                  <a:schemeClr val="bg1"/>
                </a:solidFill>
                <a:latin typeface="Verdana" pitchFamily="34" charset="0"/>
              </a:rPr>
              <a:t>ФЕДЕРАЛЬНОЕ  АГЕНТСТВО  ПО  ОБРАЗОВАНИЮ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0" y="44132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smtClean="0">
                <a:solidFill>
                  <a:schemeClr val="bg1"/>
                </a:solidFill>
                <a:latin typeface="Verdana" pitchFamily="34" charset="0"/>
              </a:rPr>
              <a:t>Федеральное государственное образовательное учреждение</a:t>
            </a:r>
          </a:p>
          <a:p>
            <a:pPr algn="ctr" eaLnBrk="1" hangingPunct="1">
              <a:defRPr/>
            </a:pPr>
            <a:r>
              <a:rPr lang="ru-RU" sz="1600" smtClean="0">
                <a:solidFill>
                  <a:schemeClr val="bg1"/>
                </a:solidFill>
                <a:latin typeface="Verdana" pitchFamily="34" charset="0"/>
              </a:rPr>
              <a:t>высшего профессионального образования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0" y="1004888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smtClean="0">
                <a:solidFill>
                  <a:schemeClr val="bg1"/>
                </a:solidFill>
                <a:latin typeface="Verdana" pitchFamily="34" charset="0"/>
              </a:rPr>
              <a:t>«Сибирский федеральный университет»</a:t>
            </a:r>
          </a:p>
        </p:txBody>
      </p:sp>
      <p:pic>
        <p:nvPicPr>
          <p:cNvPr id="3080" name="Picture 15" descr="sfu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692150"/>
            <a:ext cx="1800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575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33713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82F5E"/>
            </a:gs>
            <a:gs pos="100000">
              <a:srgbClr val="33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4905375"/>
            <a:ext cx="9144000" cy="1952625"/>
          </a:xfrm>
          <a:prstGeom prst="rtTriangl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 flipH="1">
            <a:off x="2195513" y="5157788"/>
            <a:ext cx="6948487" cy="1700212"/>
          </a:xfrm>
          <a:prstGeom prst="rtTriangle">
            <a:avLst/>
          </a:prstGeom>
          <a:solidFill>
            <a:srgbClr val="D054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7"/>
          <p:cNvSpPr>
            <a:spLocks noChangeAspect="1" noChangeArrowheads="1"/>
          </p:cNvSpPr>
          <p:nvPr/>
        </p:nvSpPr>
        <p:spPr bwMode="auto">
          <a:xfrm>
            <a:off x="0" y="6092825"/>
            <a:ext cx="9144000" cy="765175"/>
          </a:xfrm>
          <a:prstGeom prst="flowChartManualInput">
            <a:avLst/>
          </a:prstGeom>
          <a:solidFill>
            <a:srgbClr val="3434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smtClean="0">
                <a:solidFill>
                  <a:schemeClr val="bg1"/>
                </a:solidFill>
                <a:latin typeface="Verdana" pitchFamily="34" charset="0"/>
              </a:rPr>
              <a:t>ФЕДЕРАЛЬНОЕ АГЕНТСТВО ПО ОБРАЗОВАНИЮ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0" y="44132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smtClean="0">
                <a:solidFill>
                  <a:schemeClr val="bg1"/>
                </a:solidFill>
                <a:latin typeface="Verdana" pitchFamily="34" charset="0"/>
              </a:rPr>
              <a:t>Федеральное государственное образовательное учреждение</a:t>
            </a:r>
          </a:p>
          <a:p>
            <a:pPr algn="ctr" eaLnBrk="1" hangingPunct="1">
              <a:defRPr/>
            </a:pPr>
            <a:r>
              <a:rPr lang="ru-RU" sz="1600" smtClean="0">
                <a:solidFill>
                  <a:schemeClr val="bg1"/>
                </a:solidFill>
                <a:latin typeface="Verdana" pitchFamily="34" charset="0"/>
              </a:rPr>
              <a:t>высшего профессионального образования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0" y="1004888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smtClean="0">
                <a:solidFill>
                  <a:schemeClr val="bg1"/>
                </a:solidFill>
                <a:latin typeface="Verdana" pitchFamily="34" charset="0"/>
              </a:rPr>
              <a:t>«Сибирский федеральный университет»</a:t>
            </a:r>
          </a:p>
        </p:txBody>
      </p:sp>
      <p:pic>
        <p:nvPicPr>
          <p:cNvPr id="4104" name="Picture 15" descr="sfu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692150"/>
            <a:ext cx="1800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575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33713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82F5E"/>
            </a:gs>
            <a:gs pos="100000">
              <a:srgbClr val="33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spect="1" noChangeArrowheads="1"/>
          </p:cNvSpPr>
          <p:nvPr/>
        </p:nvSpPr>
        <p:spPr bwMode="auto">
          <a:xfrm>
            <a:off x="0" y="6308725"/>
            <a:ext cx="9144000" cy="576263"/>
          </a:xfrm>
          <a:prstGeom prst="flowChartManualInput">
            <a:avLst/>
          </a:prstGeom>
          <a:solidFill>
            <a:srgbClr val="3434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D08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D08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D08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D08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82F5E"/>
            </a:gs>
            <a:gs pos="100000">
              <a:srgbClr val="33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spect="1" noChangeArrowheads="1"/>
          </p:cNvSpPr>
          <p:nvPr/>
        </p:nvSpPr>
        <p:spPr bwMode="auto">
          <a:xfrm>
            <a:off x="0" y="6308725"/>
            <a:ext cx="9144000" cy="576263"/>
          </a:xfrm>
          <a:prstGeom prst="flowChartManualInput">
            <a:avLst/>
          </a:prstGeom>
          <a:solidFill>
            <a:srgbClr val="3434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D08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D08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D08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D08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82F5E"/>
            </a:gs>
            <a:gs pos="100000">
              <a:srgbClr val="33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D08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D08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D08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D08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D08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3700" y="66675"/>
            <a:ext cx="8340725" cy="15700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МИНИСТЕРСТВО НАУКИ И ВЫСШЕГО ОБРАЗОВАНИЯ РФ  </a:t>
            </a:r>
          </a:p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latin typeface="Arial Narrow" pitchFamily="34" charset="0"/>
              </a:rPr>
              <a:t>Федеральное государственное бюджетное образовательное учреждение высшего  образования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Государственный университет управления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Кафедра </a:t>
            </a: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управления инновациями 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24238" y="5988050"/>
            <a:ext cx="2786062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Москва  - 2019</a:t>
            </a:r>
          </a:p>
        </p:txBody>
      </p:sp>
      <p:pic>
        <p:nvPicPr>
          <p:cNvPr id="8196" name="Picture 9" descr="C:\Users\Asus\Downloads\image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" y="1700213"/>
            <a:ext cx="35941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C:\Users\Asus\Downloads\image9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6088" y="1703388"/>
            <a:ext cx="42672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C:\Users\Asus\Downloads\image9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438" y="4429125"/>
            <a:ext cx="28860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C:\Users\Asus\Downloads\image9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508500"/>
            <a:ext cx="15779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6187" y="485775"/>
            <a:ext cx="8779213" cy="5456238"/>
            <a:chOff x="834" y="618"/>
            <a:chExt cx="4508" cy="3437"/>
          </a:xfrm>
          <a:gradFill>
            <a:gsLst>
              <a:gs pos="0">
                <a:srgbClr val="FFFFBF"/>
              </a:gs>
              <a:gs pos="100000">
                <a:srgbClr val="DFBC99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flipH="1">
              <a:off x="966" y="1119"/>
              <a:ext cx="1" cy="2668"/>
            </a:xfrm>
            <a:prstGeom prst="line">
              <a:avLst/>
            </a:pr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>
              <a:flatTx/>
            </a:bodyPr>
            <a:lstStyle/>
            <a:p>
              <a:pPr>
                <a:defRPr/>
              </a:pPr>
              <a:endParaRPr lang="ru-RU">
                <a:solidFill>
                  <a:srgbClr val="0033CC"/>
                </a:solidFill>
              </a:endParaRPr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966" y="3777"/>
              <a:ext cx="253" cy="0"/>
            </a:xfrm>
            <a:prstGeom prst="line">
              <a:avLst/>
            </a:pr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>
              <a:flatTx/>
            </a:bodyPr>
            <a:lstStyle/>
            <a:p>
              <a:pPr>
                <a:defRPr/>
              </a:pPr>
              <a:endParaRPr lang="ru-RU">
                <a:solidFill>
                  <a:srgbClr val="0033CC"/>
                </a:solidFill>
              </a:endParaRPr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991" y="2165"/>
              <a:ext cx="253" cy="1"/>
            </a:xfrm>
            <a:prstGeom prst="line">
              <a:avLst/>
            </a:pr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>
              <a:flatTx/>
            </a:bodyPr>
            <a:lstStyle/>
            <a:p>
              <a:pPr>
                <a:defRPr/>
              </a:pPr>
              <a:endParaRPr lang="ru-RU">
                <a:solidFill>
                  <a:srgbClr val="0033CC"/>
                </a:solidFill>
              </a:endParaRPr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990" y="1556"/>
              <a:ext cx="253" cy="1"/>
            </a:xfrm>
            <a:prstGeom prst="line">
              <a:avLst/>
            </a:pr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>
              <a:flatTx/>
            </a:bodyPr>
            <a:lstStyle/>
            <a:p>
              <a:pPr>
                <a:defRPr/>
              </a:pPr>
              <a:endParaRPr lang="ru-RU">
                <a:solidFill>
                  <a:srgbClr val="0033CC"/>
                </a:solidFill>
              </a:endParaRPr>
            </a:p>
          </p:txBody>
        </p:sp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1219" y="1332"/>
              <a:ext cx="4072" cy="416"/>
            </a:xfrm>
            <a:prstGeom prst="rect">
              <a:avLst/>
            </a:prstGeom>
            <a:solidFill>
              <a:srgbClr val="FFFF0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just">
                <a:defRPr/>
              </a:pPr>
              <a:r>
                <a:rPr lang="ru-RU" sz="2000" b="1" dirty="0">
                  <a:solidFill>
                    <a:srgbClr val="2C2C2C"/>
                  </a:solidFill>
                  <a:cs typeface="Times New Roman" pitchFamily="18" charset="0"/>
                </a:rPr>
                <a:t>Введение в практику обязательных технических </a:t>
              </a:r>
            </a:p>
            <a:p>
              <a:pPr algn="just">
                <a:defRPr/>
              </a:pPr>
              <a:r>
                <a:rPr lang="ru-RU" sz="2000" b="1" dirty="0">
                  <a:solidFill>
                    <a:srgbClr val="2C2C2C"/>
                  </a:solidFill>
                  <a:cs typeface="Times New Roman" pitchFamily="18" charset="0"/>
                </a:rPr>
                <a:t>регламентов</a:t>
              </a:r>
              <a:r>
                <a:rPr lang="ru-RU" sz="2000" b="1" dirty="0">
                  <a:solidFill>
                    <a:srgbClr val="2C2C2C"/>
                  </a:solidFill>
                </a:rPr>
                <a:t> </a:t>
              </a:r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1220" y="3557"/>
              <a:ext cx="4122" cy="498"/>
            </a:xfrm>
            <a:prstGeom prst="rect">
              <a:avLst/>
            </a:prstGeom>
            <a:solidFill>
              <a:srgbClr val="FFFF0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just">
                <a:defRPr/>
              </a:pPr>
              <a:r>
                <a:rPr lang="ru-RU" sz="2000" b="1" dirty="0">
                  <a:solidFill>
                    <a:srgbClr val="2C2C2C"/>
                  </a:solidFill>
                  <a:cs typeface="Times New Roman" pitchFamily="18" charset="0"/>
                </a:rPr>
                <a:t>Отделение функций государственных контрольных и</a:t>
              </a:r>
              <a:endParaRPr lang="ru-RU" sz="2000" b="1" dirty="0">
                <a:solidFill>
                  <a:srgbClr val="2C2C2C"/>
                </a:solidFill>
              </a:endParaRPr>
            </a:p>
            <a:p>
              <a:pPr algn="just">
                <a:defRPr/>
              </a:pPr>
              <a:r>
                <a:rPr lang="ru-RU" sz="2000" b="1" dirty="0">
                  <a:solidFill>
                    <a:srgbClr val="2C2C2C"/>
                  </a:solidFill>
                  <a:cs typeface="Times New Roman" pitchFamily="18" charset="0"/>
                </a:rPr>
                <a:t> надзорных органов от функций органов по сертификации</a:t>
              </a:r>
              <a:r>
                <a:rPr lang="ru-RU" sz="2000" b="1" dirty="0">
                  <a:solidFill>
                    <a:srgbClr val="2C2C2C"/>
                  </a:solidFill>
                </a:rPr>
                <a:t> </a:t>
              </a: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233" y="1929"/>
              <a:ext cx="4078" cy="438"/>
            </a:xfrm>
            <a:prstGeom prst="rect">
              <a:avLst/>
            </a:prstGeom>
            <a:solidFill>
              <a:srgbClr val="FFFF0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just">
                <a:defRPr/>
              </a:pPr>
              <a:r>
                <a:rPr lang="ru-RU" sz="2000" b="1" dirty="0">
                  <a:solidFill>
                    <a:srgbClr val="2C2C2C"/>
                  </a:solidFill>
                  <a:cs typeface="Times New Roman" pitchFamily="18" charset="0"/>
                </a:rPr>
                <a:t>Установление добровольного статуса</a:t>
              </a:r>
              <a:r>
                <a:rPr lang="en-US" sz="2000" b="1" dirty="0">
                  <a:solidFill>
                    <a:srgbClr val="2C2C2C"/>
                  </a:solidFill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2C2C2C"/>
                  </a:solidFill>
                  <a:cs typeface="Times New Roman" pitchFamily="18" charset="0"/>
                </a:rPr>
                <a:t>национальных </a:t>
              </a:r>
              <a:r>
                <a:rPr lang="en-US" sz="2000" b="1" dirty="0">
                  <a:solidFill>
                    <a:srgbClr val="2C2C2C"/>
                  </a:solidFill>
                  <a:cs typeface="Times New Roman" pitchFamily="18" charset="0"/>
                </a:rPr>
                <a:t/>
              </a:r>
              <a:br>
                <a:rPr lang="en-US" sz="2000" b="1" dirty="0">
                  <a:solidFill>
                    <a:srgbClr val="2C2C2C"/>
                  </a:solidFill>
                  <a:cs typeface="Times New Roman" pitchFamily="18" charset="0"/>
                </a:rPr>
              </a:br>
              <a:r>
                <a:rPr lang="ru-RU" sz="2000" b="1" dirty="0">
                  <a:solidFill>
                    <a:srgbClr val="2C2C2C"/>
                  </a:solidFill>
                  <a:cs typeface="Times New Roman" pitchFamily="18" charset="0"/>
                </a:rPr>
                <a:t>стандартов</a:t>
              </a:r>
              <a:r>
                <a:rPr lang="ru-RU" sz="2000" b="1" dirty="0">
                  <a:solidFill>
                    <a:srgbClr val="2C2C2C"/>
                  </a:solidFill>
                </a:rPr>
                <a:t> </a:t>
              </a:r>
            </a:p>
          </p:txBody>
        </p:sp>
        <p:sp>
          <p:nvSpPr>
            <p:cNvPr id="38914" name="Rectangle 2"/>
            <p:cNvSpPr>
              <a:spLocks noChangeArrowheads="1"/>
            </p:cNvSpPr>
            <p:nvPr/>
          </p:nvSpPr>
          <p:spPr bwMode="auto">
            <a:xfrm>
              <a:off x="834" y="618"/>
              <a:ext cx="4484" cy="501"/>
            </a:xfrm>
            <a:prstGeom prst="rect">
              <a:avLst/>
            </a:prstGeom>
            <a:solidFill>
              <a:srgbClr val="FFFF0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Основн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ые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иде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Закона</a:t>
              </a:r>
              <a:endPara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979" y="2976"/>
              <a:ext cx="253" cy="1"/>
            </a:xfrm>
            <a:prstGeom prst="line">
              <a:avLst/>
            </a:pr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>
              <a:flatTx/>
            </a:bodyPr>
            <a:lstStyle/>
            <a:p>
              <a:pPr>
                <a:defRPr/>
              </a:pPr>
              <a:endParaRPr lang="ru-RU">
                <a:solidFill>
                  <a:srgbClr val="0033CC"/>
                </a:solidFill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1233" y="2542"/>
              <a:ext cx="4089" cy="844"/>
            </a:xfrm>
            <a:prstGeom prst="rect">
              <a:avLst/>
            </a:prstGeom>
            <a:solidFill>
              <a:srgbClr val="FFFF0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just">
                <a:defRPr/>
              </a:pPr>
              <a:r>
                <a:rPr lang="ru-RU" sz="2000" b="1" dirty="0">
                  <a:solidFill>
                    <a:srgbClr val="2C2C2C"/>
                  </a:solidFill>
                  <a:cs typeface="Times New Roman" pitchFamily="18" charset="0"/>
                </a:rPr>
                <a:t>Предоставление производителю возможности выбора</a:t>
              </a:r>
              <a:endParaRPr lang="ru-RU" sz="2000" b="1" dirty="0">
                <a:solidFill>
                  <a:srgbClr val="2C2C2C"/>
                </a:solidFill>
              </a:endParaRPr>
            </a:p>
            <a:p>
              <a:pPr algn="just">
                <a:defRPr/>
              </a:pPr>
              <a:r>
                <a:rPr lang="ru-RU" sz="2000" b="1" dirty="0">
                  <a:solidFill>
                    <a:srgbClr val="2C2C2C"/>
                  </a:solidFill>
                  <a:cs typeface="Times New Roman" pitchFamily="18" charset="0"/>
                </a:rPr>
                <a:t> различных схем оценки соответствия продукции и </a:t>
              </a:r>
              <a:endParaRPr lang="ru-RU" sz="2000" b="1" dirty="0">
                <a:solidFill>
                  <a:srgbClr val="2C2C2C"/>
                </a:solidFill>
              </a:endParaRPr>
            </a:p>
            <a:p>
              <a:pPr algn="just">
                <a:defRPr/>
              </a:pPr>
              <a:r>
                <a:rPr lang="ru-RU" sz="2000" b="1" dirty="0">
                  <a:solidFill>
                    <a:srgbClr val="2C2C2C"/>
                  </a:solidFill>
                  <a:cs typeface="Times New Roman" pitchFamily="18" charset="0"/>
                </a:rPr>
                <a:t>услуг  установленным требованиям в зависимости от</a:t>
              </a:r>
              <a:endParaRPr lang="ru-RU" sz="2000" b="1" dirty="0">
                <a:solidFill>
                  <a:srgbClr val="2C2C2C"/>
                </a:solidFill>
              </a:endParaRPr>
            </a:p>
            <a:p>
              <a:pPr algn="just">
                <a:defRPr/>
              </a:pPr>
              <a:r>
                <a:rPr lang="ru-RU" sz="2000" b="1" dirty="0">
                  <a:solidFill>
                    <a:srgbClr val="2C2C2C"/>
                  </a:solidFill>
                  <a:cs typeface="Times New Roman" pitchFamily="18" charset="0"/>
                </a:rPr>
                <a:t> степени потенциальной опасности последних</a:t>
              </a:r>
              <a:r>
                <a:rPr lang="ru-RU" sz="2000" b="1" dirty="0">
                  <a:solidFill>
                    <a:srgbClr val="2C2C2C"/>
                  </a:solidFill>
                </a:rPr>
                <a:t> </a:t>
              </a:r>
            </a:p>
          </p:txBody>
        </p:sp>
      </p:grpSp>
      <p:sp>
        <p:nvSpPr>
          <p:cNvPr id="17411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E1E88A4-C60C-4F7C-A26C-0D47C175EB5D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10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17415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019300" y="6343650"/>
            <a:ext cx="6318250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188269" y="390525"/>
            <a:ext cx="8732399" cy="53165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indent="377825" algn="just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Технический регламент (ТР)</a:t>
            </a:r>
            <a:r>
              <a:rPr lang="ru-RU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– документ, который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принят международным договором Российской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 Федерации, ратифицированным в порядке, 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установленном законодательством Российской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 Федерации, или федеральным законом, или 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указом Президента Российской Федерации, 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или постановлением Правительства Российской 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Федерации, и устанавливает обязательные для 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применения и исполнения требования к объектам 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технического регулирования (продукции, в том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числе зданиям, строениям и сооружениям,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процессам производства, эксплуатации, хранения, </a:t>
            </a:r>
            <a:br>
              <a:rPr lang="ru-RU" sz="2400" b="1" dirty="0">
                <a:solidFill>
                  <a:srgbClr val="2C2C2C"/>
                </a:solidFill>
                <a:cs typeface="Arial" charset="0"/>
              </a:rPr>
            </a:br>
            <a:r>
              <a:rPr lang="ru-RU" sz="2400" b="1" dirty="0">
                <a:solidFill>
                  <a:srgbClr val="2C2C2C"/>
                </a:solidFill>
                <a:cs typeface="Arial" charset="0"/>
              </a:rPr>
              <a:t>перевозки, реализации и утилизации).</a:t>
            </a:r>
            <a:endParaRPr lang="ru-RU" b="1" dirty="0">
              <a:solidFill>
                <a:srgbClr val="2C2C2C"/>
              </a:solidFill>
            </a:endParaRPr>
          </a:p>
        </p:txBody>
      </p:sp>
      <p:sp>
        <p:nvSpPr>
          <p:cNvPr id="18437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6B509C-52C7-4324-AF73-98AB2938637A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11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18441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651000" y="6370638"/>
            <a:ext cx="6686550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22275" y="242888"/>
            <a:ext cx="8455025" cy="55165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85775" algn="just">
              <a:spcBef>
                <a:spcPct val="50000"/>
              </a:spcBef>
              <a:defRPr/>
            </a:pPr>
            <a:r>
              <a:rPr lang="ru-RU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Содержание технического регламента составляют обязательные требования к объектам технического регулирования.</a:t>
            </a:r>
            <a:r>
              <a:rPr lang="ru-RU" b="1" dirty="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 При этом специально указано, что это должны быть требования, которые обеспечивают:</a:t>
            </a:r>
          </a:p>
          <a:p>
            <a:pPr marL="342900" indent="-342900">
              <a:spcBef>
                <a:spcPts val="2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безопасность жизни или здоровья граждан;</a:t>
            </a:r>
          </a:p>
          <a:p>
            <a:pPr marL="342900" indent="-342900" algn="just">
              <a:spcBef>
                <a:spcPts val="2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безопасность имущества физических или юридических лиц, государственного или муниципального имущества;</a:t>
            </a:r>
          </a:p>
          <a:p>
            <a:pPr marL="342900" indent="-342900" algn="just">
              <a:spcBef>
                <a:spcPts val="2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охраны окружающей среды;</a:t>
            </a:r>
          </a:p>
          <a:p>
            <a:pPr marL="342900" indent="-342900" algn="just">
              <a:spcBef>
                <a:spcPts val="2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охраны жизни или здоровья животных и растений;</a:t>
            </a:r>
          </a:p>
          <a:p>
            <a:pPr marL="342900" indent="-342900">
              <a:spcBef>
                <a:spcPts val="2000"/>
              </a:spcBef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предупреждение действий, вводящих в заблуждение потребителей.</a:t>
            </a:r>
            <a:r>
              <a:rPr lang="ru-RU" b="1" dirty="0">
                <a:solidFill>
                  <a:srgbClr val="2C2C2C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9459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57AD573-CD4A-4C73-B50A-B358AF2374D8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12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19463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870075" y="6384925"/>
            <a:ext cx="6467475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900755" y="477672"/>
            <a:ext cx="7956645" cy="100993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2C2C2C"/>
                </a:solidFill>
              </a:rPr>
              <a:t>Цели принятия технических регламентов</a:t>
            </a:r>
            <a:r>
              <a:rPr lang="ru-RU" sz="2800" b="1" dirty="0">
                <a:solidFill>
                  <a:srgbClr val="2C2C2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4492558" y="1487606"/>
            <a:ext cx="762000" cy="846019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3433409" y="2333625"/>
            <a:ext cx="2808288" cy="27479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Охрана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окружающей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 среды, жизни </a:t>
            </a:r>
            <a:b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</a:b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или здоровья </a:t>
            </a:r>
            <a:b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</a:b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животных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 и растений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6323185" y="2295525"/>
            <a:ext cx="2676639" cy="27479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П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редупреждени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е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 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действий, 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вводящих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 в заблуждение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 приобретателей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341196" y="2314575"/>
            <a:ext cx="3003623" cy="27479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Защит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а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 жизни или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 здоровья граждан,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 имущества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 физических </a:t>
            </a:r>
            <a:b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</a:b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или юридических лиц, 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государственного 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или муниципального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cs typeface="Arial" charset="0"/>
              </a:rPr>
              <a:t> имущества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93675" y="5368925"/>
            <a:ext cx="8858250" cy="401638"/>
          </a:xfrm>
          <a:prstGeom prst="rect">
            <a:avLst/>
          </a:prstGeom>
          <a:noFill/>
          <a:ln w="38100" cap="rnd">
            <a:noFill/>
            <a:prstDash val="sysDot"/>
            <a:miter lim="800000"/>
            <a:headEnd type="none" w="sm" len="sm"/>
            <a:tailEnd type="none" w="sm" len="sm"/>
          </a:ln>
        </p:spPr>
        <p:txBody>
          <a:bodyPr lIns="0" tIns="46800" rIns="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CC99"/>
                </a:solidFill>
                <a:latin typeface="Century Gothic" pitchFamily="34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Принятие технических регламентов в иных целях не допускается.</a:t>
            </a:r>
            <a:r>
              <a:rPr lang="ru-RU" sz="20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0498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AAB028C-5A2C-42D6-8373-D937D6BE0FA2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13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203346" y="1487607"/>
            <a:ext cx="762000" cy="807918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487761" y="1546225"/>
            <a:ext cx="762000" cy="768350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20508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843088" y="6384925"/>
            <a:ext cx="6494462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41194" y="1203325"/>
            <a:ext cx="8598090" cy="11001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бязательные требования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вынос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имые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 технические регламенты 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470400" y="2303463"/>
            <a:ext cx="762000" cy="996949"/>
          </a:xfrm>
          <a:prstGeom prst="downArrow">
            <a:avLst>
              <a:gd name="adj1" fmla="val 50000"/>
              <a:gd name="adj2" fmla="val 33852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430302" y="3300413"/>
            <a:ext cx="2615050" cy="210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ащит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окружающей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среды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6158574" y="3300413"/>
            <a:ext cx="2903538" cy="210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редупреждени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действий,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вводящих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в заблуждение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приобретателей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885847" y="3300413"/>
            <a:ext cx="2446337" cy="210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езопасност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ь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продукции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flipH="1">
            <a:off x="7146925" y="2303463"/>
            <a:ext cx="762000" cy="996949"/>
          </a:xfrm>
          <a:prstGeom prst="downArrow">
            <a:avLst>
              <a:gd name="adj1" fmla="val 50000"/>
              <a:gd name="adj2" fmla="val 33852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21524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D5D3EAF-5F95-4298-845F-9DA6997753FD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14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784350" y="2303463"/>
            <a:ext cx="762000" cy="996950"/>
          </a:xfrm>
          <a:prstGeom prst="downArrow">
            <a:avLst>
              <a:gd name="adj1" fmla="val 50000"/>
              <a:gd name="adj2" fmla="val 33852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21531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974850" y="6370638"/>
            <a:ext cx="6172200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5575" y="2170113"/>
            <a:ext cx="8848725" cy="3984625"/>
            <a:chOff x="225" y="1567"/>
            <a:chExt cx="5574" cy="2510"/>
          </a:xfrm>
        </p:grpSpPr>
        <p:grpSp>
          <p:nvGrpSpPr>
            <p:cNvPr id="22541" name="Group 17"/>
            <p:cNvGrpSpPr>
              <a:grpSpLocks/>
            </p:cNvGrpSpPr>
            <p:nvPr/>
          </p:nvGrpSpPr>
          <p:grpSpPr bwMode="auto">
            <a:xfrm>
              <a:off x="225" y="1567"/>
              <a:ext cx="5572" cy="745"/>
              <a:chOff x="225" y="1567"/>
              <a:chExt cx="5572" cy="745"/>
            </a:xfrm>
          </p:grpSpPr>
          <p:sp>
            <p:nvSpPr>
              <p:cNvPr id="55302" name="Rectangle 6"/>
              <p:cNvSpPr>
                <a:spLocks noChangeArrowheads="1"/>
              </p:cNvSpPr>
              <p:nvPr/>
            </p:nvSpPr>
            <p:spPr bwMode="auto">
              <a:xfrm>
                <a:off x="1379" y="1567"/>
                <a:ext cx="3254" cy="259"/>
              </a:xfrm>
              <a:prstGeom prst="rect">
                <a:avLst/>
              </a:prstGeom>
              <a:solidFill>
                <a:srgbClr val="FFFF00"/>
              </a:solidFill>
              <a:ln>
                <a:headEnd type="none" w="sm" len="sm"/>
                <a:tailEnd type="none" w="sm" len="sm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 dirty="0">
                    <a:solidFill>
                      <a:schemeClr val="accent1">
                        <a:lumMod val="10000"/>
                      </a:schemeClr>
                    </a:solidFill>
                  </a:rPr>
                  <a:t>Техническое регулирование</a:t>
                </a:r>
              </a:p>
            </p:txBody>
          </p:sp>
          <p:sp>
            <p:nvSpPr>
              <p:cNvPr id="55303" name="Rectangle 7"/>
              <p:cNvSpPr>
                <a:spLocks noChangeArrowheads="1"/>
              </p:cNvSpPr>
              <p:nvPr/>
            </p:nvSpPr>
            <p:spPr bwMode="auto">
              <a:xfrm>
                <a:off x="225" y="2108"/>
                <a:ext cx="2745" cy="204"/>
              </a:xfrm>
              <a:prstGeom prst="rect">
                <a:avLst/>
              </a:prstGeom>
              <a:solidFill>
                <a:srgbClr val="FFFF00"/>
              </a:solidFill>
              <a:ln>
                <a:headEnd type="none" w="sm" len="sm"/>
                <a:tailEnd type="none" w="sm" len="sm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rgbClr val="2C2C2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Объекты</a:t>
                </a:r>
              </a:p>
            </p:txBody>
          </p:sp>
          <p:sp>
            <p:nvSpPr>
              <p:cNvPr id="55304" name="Rectangle 8"/>
              <p:cNvSpPr>
                <a:spLocks noChangeArrowheads="1"/>
              </p:cNvSpPr>
              <p:nvPr/>
            </p:nvSpPr>
            <p:spPr bwMode="auto">
              <a:xfrm>
                <a:off x="3051" y="2108"/>
                <a:ext cx="2746" cy="204"/>
              </a:xfrm>
              <a:prstGeom prst="rect">
                <a:avLst/>
              </a:prstGeom>
              <a:solidFill>
                <a:srgbClr val="FFFF00"/>
              </a:solidFill>
              <a:ln>
                <a:headEnd type="none" w="sm" len="sm"/>
                <a:tailEnd type="none" w="sm" len="sm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800" b="1" dirty="0">
                    <a:solidFill>
                      <a:srgbClr val="2C2C2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Субъекты</a:t>
                </a:r>
              </a:p>
            </p:txBody>
          </p:sp>
        </p:grp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225" y="2311"/>
              <a:ext cx="2745" cy="1756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18000" rIns="18000" anchor="ctr"/>
            <a:lstStyle/>
            <a:p>
              <a:pPr marL="174625" indent="-174625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600" dirty="0">
                  <a:solidFill>
                    <a:srgbClr val="002060"/>
                  </a:solidFill>
                </a:rPr>
                <a:t> </a:t>
              </a: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продукция;</a:t>
              </a:r>
            </a:p>
            <a:p>
              <a:pPr marL="174625" indent="-174625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услуги;</a:t>
              </a:r>
            </a:p>
            <a:p>
              <a:pPr marL="174625" indent="-174625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работы;	</a:t>
              </a:r>
            </a:p>
            <a:p>
              <a:pPr marL="174625" indent="-174625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производственные процессы;</a:t>
              </a:r>
            </a:p>
            <a:p>
              <a:pPr marL="174625" indent="-174625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правила эксплуатации;</a:t>
              </a:r>
            </a:p>
            <a:p>
              <a:pPr marL="174625" indent="-174625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правила хранения;</a:t>
              </a:r>
            </a:p>
            <a:p>
              <a:pPr marL="174625" indent="-174625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правила перевозки</a:t>
              </a:r>
              <a:r>
                <a:rPr lang="en-US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 </a:t>
              </a: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и </a:t>
              </a:r>
            </a:p>
            <a:p>
              <a:pPr marL="174625" indent="-174625">
                <a:buClr>
                  <a:srgbClr val="002060"/>
                </a:buClr>
                <a:defRPr/>
              </a:pP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    транспортирования;</a:t>
              </a:r>
            </a:p>
            <a:p>
              <a:pPr marL="174625" indent="-174625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правила реализации;</a:t>
              </a:r>
            </a:p>
            <a:p>
              <a:pPr marL="174625" indent="-174625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правила утилизации</a:t>
              </a:r>
              <a:r>
                <a:rPr lang="ru-RU" sz="18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3053" y="2312"/>
              <a:ext cx="2746" cy="1765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18000" rIns="18000" anchor="ctr"/>
            <a:lstStyle/>
            <a:p>
              <a:pPr marL="273050" indent="-273050" algn="just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органы власти (более 40 федеральных </a:t>
              </a:r>
              <a:b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</a:b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органов исполнительной власти</a:t>
              </a: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</a:rPr>
                <a:t>)</a:t>
              </a: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;</a:t>
              </a:r>
            </a:p>
            <a:p>
              <a:pPr marL="273050" indent="-273050" algn="just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органы государственного контроля </a:t>
              </a:r>
              <a:b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</a:b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(надзора) за соблюдением требований</a:t>
              </a:r>
              <a:b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</a:b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технического законодательства;</a:t>
              </a:r>
            </a:p>
            <a:p>
              <a:pPr marL="273050" indent="-273050" algn="just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органы по сертификации,</a:t>
              </a:r>
              <a:b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</a:b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 аккредитованные испытательные </a:t>
              </a:r>
              <a:b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</a:b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лаборатории;	</a:t>
              </a:r>
            </a:p>
            <a:p>
              <a:pPr marL="273050" indent="-273050" algn="just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субъекты хозяйственной </a:t>
              </a:r>
              <a:b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</a:b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(предпринимательской) деятельности;</a:t>
              </a:r>
            </a:p>
            <a:p>
              <a:pPr marL="273050" indent="-273050" algn="just">
                <a:buClr>
                  <a:srgbClr val="002060"/>
                </a:buClr>
                <a:buFont typeface="Wingdings" pitchFamily="2" charset="2"/>
                <a:buChar char="v"/>
                <a:defRPr/>
              </a:pP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</a:rPr>
                <a:t> </a:t>
              </a: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разработчики технических законов </a:t>
              </a:r>
              <a:b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</a:br>
              <a:r>
                <a:rPr lang="ru-RU" sz="1500" b="1" dirty="0">
                  <a:solidFill>
                    <a:schemeClr val="accent1">
                      <a:lumMod val="10000"/>
                    </a:schemeClr>
                  </a:solidFill>
                  <a:cs typeface="Arial" charset="0"/>
                </a:rPr>
                <a:t>и стандартов</a:t>
              </a:r>
              <a:endParaRPr lang="ru-RU" sz="1500" b="1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sp>
        <p:nvSpPr>
          <p:cNvPr id="22531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2120AD2-DBD6-4ED3-BBE0-CF8821B9287D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15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18" name="Прямоугольник с одним скругленным углом 17"/>
          <p:cNvSpPr/>
          <p:nvPr/>
        </p:nvSpPr>
        <p:spPr bwMode="auto">
          <a:xfrm>
            <a:off x="241160" y="165978"/>
            <a:ext cx="8610347" cy="1633397"/>
          </a:xfrm>
          <a:prstGeom prst="round1Rect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>
            <a:spAutoFit/>
          </a:bodyPr>
          <a:lstStyle/>
          <a:p>
            <a:pPr indent="447675" algn="just">
              <a:defRPr/>
            </a:pPr>
            <a:r>
              <a:rPr lang="ru-RU" sz="20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  <a:r>
              <a:rPr lang="ru-RU" sz="20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ехническое регулирование –</a:t>
            </a: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 это правовое регулирование </a:t>
            </a:r>
            <a:br>
              <a:rPr lang="ru-RU" sz="2000" b="1" dirty="0">
                <a:solidFill>
                  <a:srgbClr val="2C2C2C"/>
                </a:solidFill>
                <a:cs typeface="Arial" charset="0"/>
              </a:rPr>
            </a:b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отношений</a:t>
            </a:r>
            <a:r>
              <a:rPr lang="en-US" sz="2000" b="1" dirty="0">
                <a:solidFill>
                  <a:srgbClr val="2C2C2C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 в области установления и применения требований </a:t>
            </a:r>
            <a:r>
              <a:rPr lang="en-US" sz="2000" b="1" dirty="0">
                <a:solidFill>
                  <a:srgbClr val="2C2C2C"/>
                </a:solidFill>
                <a:cs typeface="Arial" charset="0"/>
              </a:rPr>
              <a:t/>
            </a:r>
            <a:br>
              <a:rPr lang="en-US" sz="2000" b="1" dirty="0">
                <a:solidFill>
                  <a:srgbClr val="2C2C2C"/>
                </a:solidFill>
                <a:cs typeface="Arial" charset="0"/>
              </a:rPr>
            </a:b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(обязательных</a:t>
            </a:r>
            <a:r>
              <a:rPr lang="en-US" sz="2000" b="1" dirty="0">
                <a:solidFill>
                  <a:srgbClr val="2C2C2C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 и рекомендуемых) к указанным техническим </a:t>
            </a:r>
            <a:r>
              <a:rPr lang="en-US" sz="2000" b="1" dirty="0">
                <a:solidFill>
                  <a:srgbClr val="2C2C2C"/>
                </a:solidFill>
                <a:cs typeface="Arial" charset="0"/>
              </a:rPr>
              <a:t/>
            </a:r>
            <a:br>
              <a:rPr lang="en-US" sz="2000" b="1" dirty="0">
                <a:solidFill>
                  <a:srgbClr val="2C2C2C"/>
                </a:solidFill>
                <a:cs typeface="Arial" charset="0"/>
              </a:rPr>
            </a:b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объектам и в области</a:t>
            </a:r>
            <a:r>
              <a:rPr lang="en-US" sz="2000" b="1" dirty="0">
                <a:solidFill>
                  <a:srgbClr val="2C2C2C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 оценки соответствия установленным </a:t>
            </a:r>
            <a:r>
              <a:rPr lang="en-US" sz="2000" b="1" dirty="0">
                <a:solidFill>
                  <a:srgbClr val="2C2C2C"/>
                </a:solidFill>
                <a:cs typeface="Arial" charset="0"/>
              </a:rPr>
              <a:t/>
            </a:r>
            <a:br>
              <a:rPr lang="en-US" sz="2000" b="1" dirty="0">
                <a:solidFill>
                  <a:srgbClr val="2C2C2C"/>
                </a:solidFill>
                <a:cs typeface="Arial" charset="0"/>
              </a:rPr>
            </a:b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требованиям.</a:t>
            </a:r>
            <a:endParaRPr lang="ru-RU" b="1" dirty="0">
              <a:solidFill>
                <a:srgbClr val="2C2C2C"/>
              </a:solidFill>
              <a:latin typeface="Arial" charset="0"/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 bwMode="auto">
          <a:xfrm rot="16200000" flipH="1">
            <a:off x="5506245" y="1659731"/>
            <a:ext cx="379412" cy="2251075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 bwMode="auto">
          <a:xfrm rot="5400000">
            <a:off x="3263107" y="1667669"/>
            <a:ext cx="379412" cy="223520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22540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801813" y="6384925"/>
            <a:ext cx="6535737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9563" y="2363788"/>
            <a:ext cx="8567737" cy="3155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800" b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Производитель обязан доказать, что риски, относящиеся к его продукции, устранены или минимизированы. </a:t>
            </a:r>
            <a:endParaRPr lang="ru-RU" sz="2800" dirty="0">
              <a:solidFill>
                <a:srgbClr val="2C2C2C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1000" b="1" dirty="0">
              <a:solidFill>
                <a:srgbClr val="2C2C2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Разработка норм базируется на оценке риска причинения вреда от эксплуатации продукции</a:t>
            </a:r>
            <a:r>
              <a:rPr lang="ru-RU" sz="2400" dirty="0">
                <a:solidFill>
                  <a:srgbClr val="2C2C2C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23555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D444FAA-8ADB-42CC-9E41-848EEC8703A2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16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 bwMode="auto">
          <a:xfrm>
            <a:off x="163774" y="200025"/>
            <a:ext cx="8802806" cy="1633397"/>
          </a:xfrm>
          <a:prstGeom prst="round1Rect">
            <a:avLst/>
          </a:prstGeom>
          <a:solidFill>
            <a:srgbClr val="E9FFFF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>
            <a:spAutoFit/>
          </a:bodyPr>
          <a:lstStyle/>
          <a:p>
            <a:pPr indent="447675" algn="just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Риск</a:t>
            </a:r>
            <a:r>
              <a:rPr lang="ru-RU" sz="20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>
                <a:solidFill>
                  <a:srgbClr val="2C2C2C"/>
                </a:solidFill>
              </a:rPr>
              <a:t>–</a:t>
            </a:r>
            <a:r>
              <a:rPr lang="ru-RU" sz="2000" b="1" dirty="0">
                <a:solidFill>
                  <a:srgbClr val="2C2C2C"/>
                </a:solidFill>
              </a:rPr>
              <a:t> </a:t>
            </a: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вероятность причинения вреда жизни или здоровью </a:t>
            </a:r>
            <a:br>
              <a:rPr lang="ru-RU" sz="2000" b="1" dirty="0">
                <a:solidFill>
                  <a:srgbClr val="2C2C2C"/>
                </a:solidFill>
                <a:cs typeface="Arial" charset="0"/>
              </a:rPr>
            </a:b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граждан, имуществу физических или юридических лиц, </a:t>
            </a:r>
            <a:br>
              <a:rPr lang="ru-RU" sz="2000" b="1" dirty="0">
                <a:solidFill>
                  <a:srgbClr val="2C2C2C"/>
                </a:solidFill>
                <a:cs typeface="Arial" charset="0"/>
              </a:rPr>
            </a:b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государственному или муниципальному имуществу, </a:t>
            </a:r>
            <a:br>
              <a:rPr lang="ru-RU" sz="2000" b="1" dirty="0">
                <a:solidFill>
                  <a:srgbClr val="2C2C2C"/>
                </a:solidFill>
                <a:cs typeface="Arial" charset="0"/>
              </a:rPr>
            </a:b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окружающей среде, жизни или здоровью животных </a:t>
            </a:r>
            <a:br>
              <a:rPr lang="ru-RU" sz="2000" b="1" dirty="0">
                <a:solidFill>
                  <a:srgbClr val="2C2C2C"/>
                </a:solidFill>
                <a:cs typeface="Arial" charset="0"/>
              </a:rPr>
            </a:br>
            <a:r>
              <a:rPr lang="ru-RU" sz="2000" b="1" dirty="0">
                <a:solidFill>
                  <a:srgbClr val="2C2C2C"/>
                </a:solidFill>
                <a:cs typeface="Arial" charset="0"/>
              </a:rPr>
              <a:t>и  растений с учетом тяжести этого вреда.</a:t>
            </a:r>
            <a:endParaRPr lang="ru-RU" sz="2000" b="1" dirty="0">
              <a:solidFill>
                <a:srgbClr val="2C2C2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2356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733550" y="6399213"/>
            <a:ext cx="6604000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0" y="0"/>
            <a:ext cx="9144000" cy="6305550"/>
            <a:chOff x="814" y="343"/>
            <a:chExt cx="4711" cy="3824"/>
          </a:xfrm>
        </p:grpSpPr>
        <p:sp>
          <p:nvSpPr>
            <p:cNvPr id="60421" name="Line 5"/>
            <p:cNvSpPr>
              <a:spLocks noChangeShapeType="1"/>
            </p:cNvSpPr>
            <p:nvPr/>
          </p:nvSpPr>
          <p:spPr bwMode="auto">
            <a:xfrm flipH="1">
              <a:off x="919" y="934"/>
              <a:ext cx="11" cy="3156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>
              <a:flatTx/>
            </a:bodyPr>
            <a:lstStyle/>
            <a:p>
              <a:pPr>
                <a:defRPr/>
              </a:pPr>
              <a:endParaRPr lang="ru-RU">
                <a:solidFill>
                  <a:srgbClr val="FFCC99"/>
                </a:solidFill>
              </a:endParaRPr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814" y="343"/>
              <a:ext cx="4711" cy="623"/>
            </a:xfrm>
            <a:prstGeom prst="rect">
              <a:avLst/>
            </a:prstGeom>
            <a:solidFill>
              <a:srgbClr val="FFFF00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457200" indent="-457200" algn="ctr">
                <a:defRPr/>
              </a:pPr>
              <a:r>
                <a:rPr lang="ru-RU" sz="2000" b="1" dirty="0">
                  <a:solidFill>
                    <a:srgbClr val="2C2C2C"/>
                  </a:solidFill>
                  <a:cs typeface="Arial" charset="0"/>
                </a:rPr>
                <a:t>Статья 7. Содержание  и   применение  </a:t>
              </a:r>
              <a:r>
                <a:rPr lang="ru-RU" sz="2000" b="1" dirty="0">
                  <a:solidFill>
                    <a:srgbClr val="2C2C2C"/>
                  </a:solidFill>
                </a:rPr>
                <a:t>ТР.</a:t>
              </a:r>
            </a:p>
            <a:p>
              <a:pPr marL="457200" indent="-457200" algn="ctr">
                <a:defRPr/>
              </a:pPr>
              <a:r>
                <a:rPr lang="ru-RU" sz="2000" b="1" dirty="0">
                  <a:solidFill>
                    <a:srgbClr val="2C2C2C"/>
                  </a:solidFill>
                </a:rPr>
                <a:t>ТР</a:t>
              </a:r>
              <a:r>
                <a:rPr lang="ru-RU" sz="2000" b="1" dirty="0">
                  <a:solidFill>
                    <a:srgbClr val="2C2C2C"/>
                  </a:solidFill>
                  <a:cs typeface="Arial" charset="0"/>
                </a:rPr>
                <a:t>   с  учетом  степени риска причинения    вреда   устанавливают </a:t>
              </a:r>
              <a:endParaRPr lang="ru-RU" sz="2000" b="1" dirty="0">
                <a:solidFill>
                  <a:srgbClr val="2C2C2C"/>
                </a:solidFill>
              </a:endParaRPr>
            </a:p>
            <a:p>
              <a:pPr marL="457200" indent="-457200" algn="ctr">
                <a:defRPr/>
              </a:pPr>
              <a:r>
                <a:rPr lang="ru-RU" sz="2000" b="1" dirty="0">
                  <a:solidFill>
                    <a:srgbClr val="2C2C2C"/>
                  </a:solidFill>
                  <a:cs typeface="Arial" charset="0"/>
                </a:rPr>
                <a:t>минимально необходимые требования, обеспечивающие:</a:t>
              </a:r>
              <a:r>
                <a:rPr lang="ru-RU" sz="2000" b="1" dirty="0">
                  <a:solidFill>
                    <a:srgbClr val="2C2C2C"/>
                  </a:solidFill>
                </a:rPr>
                <a:t> </a:t>
              </a:r>
            </a:p>
          </p:txBody>
        </p:sp>
        <p:grpSp>
          <p:nvGrpSpPr>
            <p:cNvPr id="24588" name="Group 15"/>
            <p:cNvGrpSpPr>
              <a:grpSpLocks/>
            </p:cNvGrpSpPr>
            <p:nvPr/>
          </p:nvGrpSpPr>
          <p:grpSpPr bwMode="auto">
            <a:xfrm>
              <a:off x="957" y="1032"/>
              <a:ext cx="4458" cy="195"/>
              <a:chOff x="908" y="1195"/>
              <a:chExt cx="4443" cy="239"/>
            </a:xfrm>
          </p:grpSpPr>
          <p:sp>
            <p:nvSpPr>
              <p:cNvPr id="60424" name="Line 8"/>
              <p:cNvSpPr>
                <a:spLocks noChangeShapeType="1"/>
              </p:cNvSpPr>
              <p:nvPr/>
            </p:nvSpPr>
            <p:spPr bwMode="auto">
              <a:xfrm>
                <a:off x="908" y="1315"/>
                <a:ext cx="260" cy="1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безопасность излучений; </a:t>
                </a:r>
              </a:p>
            </p:txBody>
          </p:sp>
        </p:grpSp>
        <p:grpSp>
          <p:nvGrpSpPr>
            <p:cNvPr id="24589" name="Group 28"/>
            <p:cNvGrpSpPr>
              <a:grpSpLocks/>
            </p:cNvGrpSpPr>
            <p:nvPr/>
          </p:nvGrpSpPr>
          <p:grpSpPr bwMode="auto">
            <a:xfrm>
              <a:off x="952" y="1287"/>
              <a:ext cx="4458" cy="195"/>
              <a:chOff x="908" y="1195"/>
              <a:chExt cx="4443" cy="239"/>
            </a:xfrm>
          </p:grpSpPr>
          <p:sp>
            <p:nvSpPr>
              <p:cNvPr id="60445" name="Line 29"/>
              <p:cNvSpPr>
                <a:spLocks noChangeShapeType="1"/>
              </p:cNvSpPr>
              <p:nvPr/>
            </p:nvSpPr>
            <p:spPr bwMode="auto">
              <a:xfrm>
                <a:off x="908" y="1315"/>
                <a:ext cx="260" cy="1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46" name="Rectangle 30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биологическую безопасность; </a:t>
                </a:r>
              </a:p>
            </p:txBody>
          </p:sp>
        </p:grpSp>
        <p:grpSp>
          <p:nvGrpSpPr>
            <p:cNvPr id="24590" name="Group 31"/>
            <p:cNvGrpSpPr>
              <a:grpSpLocks/>
            </p:cNvGrpSpPr>
            <p:nvPr/>
          </p:nvGrpSpPr>
          <p:grpSpPr bwMode="auto">
            <a:xfrm>
              <a:off x="954" y="1545"/>
              <a:ext cx="4464" cy="195"/>
              <a:chOff x="908" y="1195"/>
              <a:chExt cx="4443" cy="239"/>
            </a:xfrm>
          </p:grpSpPr>
          <p:sp>
            <p:nvSpPr>
              <p:cNvPr id="60448" name="Line 32"/>
              <p:cNvSpPr>
                <a:spLocks noChangeShapeType="1"/>
              </p:cNvSpPr>
              <p:nvPr/>
            </p:nvSpPr>
            <p:spPr bwMode="auto">
              <a:xfrm>
                <a:off x="908" y="1315"/>
                <a:ext cx="26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49" name="Rectangle 33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взрывобезопасность; </a:t>
                </a:r>
              </a:p>
            </p:txBody>
          </p:sp>
        </p:grpSp>
        <p:grpSp>
          <p:nvGrpSpPr>
            <p:cNvPr id="24591" name="Group 36"/>
            <p:cNvGrpSpPr>
              <a:grpSpLocks/>
            </p:cNvGrpSpPr>
            <p:nvPr/>
          </p:nvGrpSpPr>
          <p:grpSpPr bwMode="auto">
            <a:xfrm>
              <a:off x="955" y="1797"/>
              <a:ext cx="4464" cy="195"/>
              <a:chOff x="908" y="1195"/>
              <a:chExt cx="4443" cy="239"/>
            </a:xfrm>
          </p:grpSpPr>
          <p:sp>
            <p:nvSpPr>
              <p:cNvPr id="60453" name="Line 37"/>
              <p:cNvSpPr>
                <a:spLocks noChangeShapeType="1"/>
              </p:cNvSpPr>
              <p:nvPr/>
            </p:nvSpPr>
            <p:spPr bwMode="auto">
              <a:xfrm>
                <a:off x="908" y="1315"/>
                <a:ext cx="260" cy="1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54" name="Rectangle 38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механическую безопасность; </a:t>
                </a:r>
              </a:p>
            </p:txBody>
          </p:sp>
        </p:grpSp>
        <p:grpSp>
          <p:nvGrpSpPr>
            <p:cNvPr id="24592" name="Group 39"/>
            <p:cNvGrpSpPr>
              <a:grpSpLocks/>
            </p:cNvGrpSpPr>
            <p:nvPr/>
          </p:nvGrpSpPr>
          <p:grpSpPr bwMode="auto">
            <a:xfrm>
              <a:off x="944" y="2052"/>
              <a:ext cx="4473" cy="195"/>
              <a:chOff x="908" y="1195"/>
              <a:chExt cx="4443" cy="239"/>
            </a:xfrm>
          </p:grpSpPr>
          <p:sp>
            <p:nvSpPr>
              <p:cNvPr id="60456" name="Line 40"/>
              <p:cNvSpPr>
                <a:spLocks noChangeShapeType="1"/>
              </p:cNvSpPr>
              <p:nvPr/>
            </p:nvSpPr>
            <p:spPr bwMode="auto">
              <a:xfrm>
                <a:off x="908" y="1315"/>
                <a:ext cx="260" cy="1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57" name="Rectangle 41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пожарную безопасность;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grpSp>
          <p:nvGrpSpPr>
            <p:cNvPr id="24593" name="Group 42"/>
            <p:cNvGrpSpPr>
              <a:grpSpLocks/>
            </p:cNvGrpSpPr>
            <p:nvPr/>
          </p:nvGrpSpPr>
          <p:grpSpPr bwMode="auto">
            <a:xfrm>
              <a:off x="952" y="2307"/>
              <a:ext cx="4461" cy="195"/>
              <a:chOff x="908" y="1195"/>
              <a:chExt cx="4443" cy="239"/>
            </a:xfrm>
          </p:grpSpPr>
          <p:sp>
            <p:nvSpPr>
              <p:cNvPr id="60459" name="Line 43"/>
              <p:cNvSpPr>
                <a:spLocks noChangeShapeType="1"/>
              </p:cNvSpPr>
              <p:nvPr/>
            </p:nvSpPr>
            <p:spPr bwMode="auto">
              <a:xfrm>
                <a:off x="908" y="1314"/>
                <a:ext cx="26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60" name="Rectangle 44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промышленную безопасность; </a:t>
                </a:r>
              </a:p>
            </p:txBody>
          </p:sp>
        </p:grpSp>
        <p:grpSp>
          <p:nvGrpSpPr>
            <p:cNvPr id="24594" name="Group 46"/>
            <p:cNvGrpSpPr>
              <a:grpSpLocks/>
            </p:cNvGrpSpPr>
            <p:nvPr/>
          </p:nvGrpSpPr>
          <p:grpSpPr bwMode="auto">
            <a:xfrm>
              <a:off x="955" y="2570"/>
              <a:ext cx="4458" cy="195"/>
              <a:chOff x="908" y="1195"/>
              <a:chExt cx="4443" cy="239"/>
            </a:xfrm>
          </p:grpSpPr>
          <p:sp>
            <p:nvSpPr>
              <p:cNvPr id="60463" name="Line 47"/>
              <p:cNvSpPr>
                <a:spLocks noChangeShapeType="1"/>
              </p:cNvSpPr>
              <p:nvPr/>
            </p:nvSpPr>
            <p:spPr bwMode="auto">
              <a:xfrm>
                <a:off x="908" y="1315"/>
                <a:ext cx="260" cy="1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64" name="Rectangle 48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термическую безопасность;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grpSp>
          <p:nvGrpSpPr>
            <p:cNvPr id="24595" name="Group 49"/>
            <p:cNvGrpSpPr>
              <a:grpSpLocks/>
            </p:cNvGrpSpPr>
            <p:nvPr/>
          </p:nvGrpSpPr>
          <p:grpSpPr bwMode="auto">
            <a:xfrm>
              <a:off x="944" y="2831"/>
              <a:ext cx="4473" cy="195"/>
              <a:chOff x="908" y="1195"/>
              <a:chExt cx="4443" cy="239"/>
            </a:xfrm>
          </p:grpSpPr>
          <p:sp>
            <p:nvSpPr>
              <p:cNvPr id="60466" name="Line 50"/>
              <p:cNvSpPr>
                <a:spLocks noChangeShapeType="1"/>
              </p:cNvSpPr>
              <p:nvPr/>
            </p:nvSpPr>
            <p:spPr bwMode="auto">
              <a:xfrm>
                <a:off x="908" y="1315"/>
                <a:ext cx="260" cy="1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67" name="Rectangle 51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химическую безопасность; </a:t>
                </a:r>
              </a:p>
            </p:txBody>
          </p:sp>
        </p:grpSp>
        <p:grpSp>
          <p:nvGrpSpPr>
            <p:cNvPr id="24596" name="Group 52"/>
            <p:cNvGrpSpPr>
              <a:grpSpLocks/>
            </p:cNvGrpSpPr>
            <p:nvPr/>
          </p:nvGrpSpPr>
          <p:grpSpPr bwMode="auto">
            <a:xfrm>
              <a:off x="946" y="3089"/>
              <a:ext cx="4473" cy="195"/>
              <a:chOff x="908" y="1195"/>
              <a:chExt cx="4443" cy="239"/>
            </a:xfrm>
          </p:grpSpPr>
          <p:sp>
            <p:nvSpPr>
              <p:cNvPr id="60469" name="Line 53"/>
              <p:cNvSpPr>
                <a:spLocks noChangeShapeType="1"/>
              </p:cNvSpPr>
              <p:nvPr/>
            </p:nvSpPr>
            <p:spPr bwMode="auto">
              <a:xfrm>
                <a:off x="908" y="1315"/>
                <a:ext cx="260" cy="1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70" name="Rectangle 54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электрическую безопасность; </a:t>
                </a:r>
              </a:p>
            </p:txBody>
          </p:sp>
        </p:grpSp>
        <p:grpSp>
          <p:nvGrpSpPr>
            <p:cNvPr id="24597" name="Group 55"/>
            <p:cNvGrpSpPr>
              <a:grpSpLocks/>
            </p:cNvGrpSpPr>
            <p:nvPr/>
          </p:nvGrpSpPr>
          <p:grpSpPr bwMode="auto">
            <a:xfrm>
              <a:off x="954" y="3347"/>
              <a:ext cx="4455" cy="195"/>
              <a:chOff x="908" y="1195"/>
              <a:chExt cx="4443" cy="239"/>
            </a:xfrm>
          </p:grpSpPr>
          <p:sp>
            <p:nvSpPr>
              <p:cNvPr id="60472" name="Line 56"/>
              <p:cNvSpPr>
                <a:spLocks noChangeShapeType="1"/>
              </p:cNvSpPr>
              <p:nvPr/>
            </p:nvSpPr>
            <p:spPr bwMode="auto">
              <a:xfrm>
                <a:off x="908" y="1314"/>
                <a:ext cx="26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73" name="Rectangle 57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ядерную и радиационную безопасность;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grpSp>
          <p:nvGrpSpPr>
            <p:cNvPr id="24598" name="Group 58"/>
            <p:cNvGrpSpPr>
              <a:grpSpLocks/>
            </p:cNvGrpSpPr>
            <p:nvPr/>
          </p:nvGrpSpPr>
          <p:grpSpPr bwMode="auto">
            <a:xfrm>
              <a:off x="943" y="3611"/>
              <a:ext cx="4473" cy="303"/>
              <a:chOff x="908" y="1195"/>
              <a:chExt cx="4443" cy="239"/>
            </a:xfrm>
          </p:grpSpPr>
          <p:sp>
            <p:nvSpPr>
              <p:cNvPr id="60475" name="Line 59"/>
              <p:cNvSpPr>
                <a:spLocks noChangeShapeType="1"/>
              </p:cNvSpPr>
              <p:nvPr/>
            </p:nvSpPr>
            <p:spPr bwMode="auto">
              <a:xfrm>
                <a:off x="908" y="1315"/>
                <a:ext cx="260" cy="1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76" name="Rectangle 60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электромагнитную совместимость в части обеспечения </a:t>
                </a:r>
              </a:p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безопасности работы приборов и оборудования;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grpSp>
          <p:nvGrpSpPr>
            <p:cNvPr id="24599" name="Group 61"/>
            <p:cNvGrpSpPr>
              <a:grpSpLocks/>
            </p:cNvGrpSpPr>
            <p:nvPr/>
          </p:nvGrpSpPr>
          <p:grpSpPr bwMode="auto">
            <a:xfrm>
              <a:off x="945" y="3972"/>
              <a:ext cx="4473" cy="195"/>
              <a:chOff x="908" y="1195"/>
              <a:chExt cx="4443" cy="239"/>
            </a:xfrm>
          </p:grpSpPr>
          <p:sp>
            <p:nvSpPr>
              <p:cNvPr id="60478" name="Line 62"/>
              <p:cNvSpPr>
                <a:spLocks noChangeShapeType="1"/>
              </p:cNvSpPr>
              <p:nvPr/>
            </p:nvSpPr>
            <p:spPr bwMode="auto">
              <a:xfrm>
                <a:off x="908" y="1315"/>
                <a:ext cx="260" cy="1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none">
                <a:flatTx/>
              </a:bodyPr>
              <a:lstStyle/>
              <a:p>
                <a:pPr>
                  <a:defRPr/>
                </a:pPr>
                <a:endParaRPr lang="ru-RU">
                  <a:solidFill>
                    <a:srgbClr val="FFCC99"/>
                  </a:solidFill>
                </a:endParaRPr>
              </a:p>
            </p:txBody>
          </p:sp>
          <p:sp>
            <p:nvSpPr>
              <p:cNvPr id="60479" name="Rectangle 63"/>
              <p:cNvSpPr>
                <a:spLocks noChangeArrowheads="1"/>
              </p:cNvSpPr>
              <p:nvPr/>
            </p:nvSpPr>
            <p:spPr bwMode="auto">
              <a:xfrm>
                <a:off x="1143" y="1195"/>
                <a:ext cx="4208" cy="23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schemeClr val="bg1"/>
                    </a:solidFill>
                    <a:cs typeface="Arial" charset="0"/>
                  </a:rPr>
                  <a:t>единство измерений </a:t>
                </a:r>
              </a:p>
            </p:txBody>
          </p:sp>
        </p:grpSp>
      </p:grpSp>
      <p:sp>
        <p:nvSpPr>
          <p:cNvPr id="24579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8BEFDB3-6692-4899-93F8-18816BD29EB1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17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2458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733550" y="6384925"/>
            <a:ext cx="6604000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362575" y="2921000"/>
            <a:ext cx="3524250" cy="1633538"/>
          </a:xfrm>
          <a:prstGeom prst="rect">
            <a:avLst/>
          </a:prstGeom>
          <a:solidFill>
            <a:srgbClr val="FFFF00"/>
          </a:solidFill>
          <a:ln w="38100" cap="rnd">
            <a:noFill/>
            <a:prstDash val="sysDot"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Знак обращения </a:t>
            </a:r>
            <a:br>
              <a:rPr lang="ru-RU" sz="2000" b="1">
                <a:solidFill>
                  <a:srgbClr val="2C2C2C"/>
                </a:solidFill>
                <a:latin typeface="Century Gothic" pitchFamily="34" charset="0"/>
                <a:cs typeface="Arial" charset="0"/>
              </a:rPr>
            </a:br>
            <a:r>
              <a:rPr lang="ru-RU" sz="2000" b="1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на рынке – знак соответствия техническому регламенту</a:t>
            </a:r>
            <a:r>
              <a:rPr lang="ru-RU" sz="2000" b="1">
                <a:solidFill>
                  <a:srgbClr val="2C2C2C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33350" y="690563"/>
            <a:ext cx="5019675" cy="3786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179388" indent="444500">
              <a:spcBef>
                <a:spcPct val="50000"/>
              </a:spcBef>
            </a:pPr>
            <a:r>
              <a:rPr lang="ru-RU" sz="200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Структурный элемент «Положение о свободном перемещении» предусматривает, что органы власти не должны препятствовать свободному перемещению на рынке продукции, соответствующей требованиям ТР. </a:t>
            </a:r>
            <a:br>
              <a:rPr lang="ru-RU" sz="2000">
                <a:solidFill>
                  <a:srgbClr val="2C2C2C"/>
                </a:solidFill>
                <a:latin typeface="Century Gothic" pitchFamily="34" charset="0"/>
                <a:cs typeface="Arial" charset="0"/>
              </a:rPr>
            </a:br>
            <a:r>
              <a:rPr lang="ru-RU" sz="200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Продукция, соответствие которой требованиям ТР подтверждено в порядке, предусмотренном ФЗ, маркируется знаком обращения на рынке.</a:t>
            </a:r>
            <a:endParaRPr lang="ru-RU" sz="2000">
              <a:solidFill>
                <a:srgbClr val="2C2C2C"/>
              </a:solidFill>
              <a:latin typeface="Century Gothic" pitchFamily="34" charset="0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33350" y="5475288"/>
            <a:ext cx="8839200" cy="708025"/>
          </a:xfrm>
          <a:prstGeom prst="round1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Знак обращения на рынке </a:t>
            </a:r>
            <a:r>
              <a:rPr lang="ru-RU" sz="2000" dirty="0">
                <a:solidFill>
                  <a:srgbClr val="2C2C2C"/>
                </a:solidFill>
                <a:cs typeface="Arial" charset="0"/>
              </a:rPr>
              <a:t>– это новая форма информирования приобретателя продукции о ее соответствии требованиям ТР. </a:t>
            </a:r>
          </a:p>
        </p:txBody>
      </p:sp>
      <p:sp>
        <p:nvSpPr>
          <p:cNvPr id="25607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1B1EDBA-5B79-49B1-B1C9-82429EF1C27A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18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3" cstate="print"/>
          <a:srcRect l="1297" t="1003" r="1873" b="1862"/>
          <a:stretch>
            <a:fillRect/>
          </a:stretch>
        </p:blipFill>
        <p:spPr bwMode="auto">
          <a:xfrm>
            <a:off x="5800724" y="368839"/>
            <a:ext cx="2428875" cy="2450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4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4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2561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855788" y="6384925"/>
            <a:ext cx="6373812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animBg="1" autoUpdateAnimBg="0"/>
      <p:bldP spid="6861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15875"/>
            <a:ext cx="9048750" cy="1143000"/>
          </a:xfrm>
        </p:spPr>
        <p:txBody>
          <a:bodyPr/>
          <a:lstStyle/>
          <a:p>
            <a:r>
              <a:rPr lang="ru-RU" sz="2800" b="1" smtClean="0"/>
              <a:t>Приоритетные направления деятельности в области стандартизации отходов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38" y="1231900"/>
            <a:ext cx="8847137" cy="5114925"/>
          </a:xfrm>
        </p:spPr>
        <p:txBody>
          <a:bodyPr/>
          <a:lstStyle/>
          <a:p>
            <a:pPr marL="180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расширение основных понятий и терминов в сфере обращения с отходами и ресурсосбережения;</a:t>
            </a:r>
          </a:p>
          <a:p>
            <a:pPr marL="180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паспортизация отходов;</a:t>
            </a:r>
          </a:p>
          <a:p>
            <a:pPr marL="180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классификация отходов;</a:t>
            </a:r>
          </a:p>
          <a:p>
            <a:pPr marL="180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уточнение основных этапов технологического цикла отходов;</a:t>
            </a:r>
          </a:p>
          <a:p>
            <a:pPr marL="180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документирование и регулирование деятельности в сфере обращения с отходами;</a:t>
            </a:r>
          </a:p>
          <a:p>
            <a:pPr marL="180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информационных баз и банков данных в сфере «отходы - ресурсосбережение»;</a:t>
            </a:r>
          </a:p>
          <a:p>
            <a:pPr marL="180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определение требований, включающих хранение, захоронение, переработку и транспортирование, в том числе, тару и упаковку для опасных и инертных отходов, и установление их влияния на здоровье населения и окружающую среду;</a:t>
            </a:r>
          </a:p>
          <a:p>
            <a:pPr marL="18000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Blip>
                <a:blip r:embed="rId2"/>
              </a:buBlip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качества аналитических методов.</a:t>
            </a:r>
          </a:p>
          <a:p>
            <a:pPr>
              <a:buClr>
                <a:srgbClr val="FF0000"/>
              </a:buClr>
              <a:buSzPct val="120000"/>
              <a:buFontTx/>
              <a:buBlip>
                <a:blip r:embed="rId2"/>
              </a:buBlip>
              <a:defRPr/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047875" y="6343650"/>
            <a:ext cx="6223000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8556625" y="6456363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Lucida Sans Unicode" pitchFamily="34" charset="0"/>
                <a:cs typeface="Lucida Sans Unicode" pitchFamily="34" charset="0"/>
              </a:rPr>
              <a:t>19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36525" y="68263"/>
            <a:ext cx="9007475" cy="6154737"/>
          </a:xfrm>
          <a:prstGeom prst="flowChartAlternateProcess">
            <a:avLst/>
          </a:prstGeom>
          <a:solidFill>
            <a:schemeClr val="accent5">
              <a:lumMod val="90000"/>
            </a:schemeClr>
          </a:solidFill>
          <a:ln w="76200">
            <a:noFill/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ТЕХНИЧЕСКОЕ РЕГУЛИРОВАНИЕ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СФЕРЕ ОБРАЩЕНИЯ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 ОТХОДАМИ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РОССИЙСКОЙ ФЕДЕРАЦИИ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 err="1">
                <a:solidFill>
                  <a:srgbClr val="2C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Фаюстов</a:t>
            </a:r>
            <a:r>
              <a:rPr lang="ru-RU" sz="28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А.А. – к.э.н., доцент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кафедры управления инновациями ГУУ</a:t>
            </a:r>
          </a:p>
        </p:txBody>
      </p:sp>
      <p:sp>
        <p:nvSpPr>
          <p:cNvPr id="9219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8E5912-B840-47C8-A7ED-87A01C88081B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2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9223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938338" y="6399213"/>
            <a:ext cx="6223000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23813"/>
            <a:ext cx="8982075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Действующие национальные стандарты профиля «Ресурсосбережение» применительно к техническому регулированию отходов</a:t>
            </a:r>
            <a:r>
              <a:rPr lang="ru-RU" sz="2400" dirty="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 </a:t>
            </a:r>
          </a:p>
        </p:txBody>
      </p:sp>
      <p:sp>
        <p:nvSpPr>
          <p:cNvPr id="27651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23CE496-915A-49C5-8AAA-01E885942F71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20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27655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801813" y="6357938"/>
            <a:ext cx="6535737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371600"/>
            <a:ext cx="9144000" cy="4802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30166-95 Ресурсосбережение. Основные положения (заменен на ГОСТ 30166-2014).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 30167-95 Ресурсосбережение. Порядок  установления показателей в документации на продукцию (заменен на ГОСТ 30167-2014).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 30772-2001 Ресурсосбережение. Обращение с отходами. Термины и определения.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 30773-2001 Ресурсосбережение. Обращение с отходами. Этапы технологического цикла отходов.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30774-2001 Ресурсосбережение. Обращение с отходами. Паспорт опасности отходов. Основные требования.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 30775-2001 Ресурсосбережение. Обращение с отходами. Классификация, идентификация и кодирование отходов. Основные положения.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 Р 51768-2001 Ресурсосбережение. Обращение с отходами. Методика определения ртути в ртутьсодержащих отходах. Общие требования.</a:t>
            </a:r>
          </a:p>
          <a:p>
            <a:pPr marL="342900" indent="-342900" fontAlgn="auto"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Р 51769-2001 Ресурсосбережение. Обращение с отходами. Документирование и регулирование деятельности по обращению с отходами производства и потребления. Основные положения.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23813"/>
            <a:ext cx="8982075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Действующие национальные стандарты профиля «Ресурсосбережение» применительно к техническому регулированию отходов (продолжение)</a:t>
            </a:r>
            <a:r>
              <a:rPr lang="ru-RU" sz="2400" dirty="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 </a:t>
            </a:r>
          </a:p>
        </p:txBody>
      </p:sp>
      <p:sp>
        <p:nvSpPr>
          <p:cNvPr id="28675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20F0195-9FA7-41C1-911A-5AFA67E5A915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21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28679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801813" y="6357938"/>
            <a:ext cx="6535737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90638"/>
            <a:ext cx="9144000" cy="5478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Р 52104-2003 Ресурсосбережение. Термины и определения.</a:t>
            </a:r>
          </a:p>
          <a:p>
            <a:pPr marL="342900" indent="-342900" fontAlgn="auto">
              <a:buFont typeface="+mj-lt"/>
              <a:buAutoNum type="arabicPeriod" startAt="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Р 52105-2003 Ресурсосбережение. Обращение с отходами. Классификация и методы переработки ртутьсодержащих отходов.</a:t>
            </a:r>
          </a:p>
          <a:p>
            <a:pPr marL="342900" indent="-342900">
              <a:buFont typeface="+mj-lt"/>
              <a:buAutoNum type="arabicPeriod" startAt="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Р 52106-2003 Ресурсосбережение. Основные положения.</a:t>
            </a:r>
          </a:p>
          <a:p>
            <a:pPr marL="342900" indent="-342900">
              <a:buFont typeface="+mj-lt"/>
              <a:buAutoNum type="arabicPeriod" startAt="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 Р 52107-2003 Ресурсосбережение. Классификация и определение показателей.</a:t>
            </a:r>
          </a:p>
          <a:p>
            <a:pPr marL="342900" indent="-342900" fontAlgn="auto">
              <a:buFont typeface="+mj-lt"/>
              <a:buAutoNum type="arabicPeriod" startAt="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 Р 52108-2003 Ресурсосбережение. Обращение с отходами. Основные положения.</a:t>
            </a:r>
          </a:p>
          <a:p>
            <a:pPr marL="342900" indent="-342900" fontAlgn="auto">
              <a:buFont typeface="+mj-lt"/>
              <a:buAutoNum type="arabicPeriod" startAt="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Р 53692-2009 Ресурсосбережение. Обращение с отходами. Этапы технологического цикла отходов.</a:t>
            </a:r>
          </a:p>
          <a:p>
            <a:pPr marL="342900" indent="-342900" fontAlgn="auto">
              <a:buFont typeface="+mj-lt"/>
              <a:buAutoNum type="arabicPeriod" startAt="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Р 54097-2010 Ресурсосбережение. Наилучшие доступные технологии. Методология идентификации.</a:t>
            </a:r>
          </a:p>
          <a:p>
            <a:pPr marL="342900" indent="-342900" fontAlgn="auto">
              <a:buFont typeface="+mj-lt"/>
              <a:buAutoNum type="arabicPeriod" startAt="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Р 54098-2010 Ресурсосбережение. Вторичные материальные ресурсы. Термины и определения.</a:t>
            </a:r>
          </a:p>
          <a:p>
            <a:pPr marL="342900" indent="-342900" fontAlgn="auto">
              <a:buFont typeface="+mj-lt"/>
              <a:buAutoNum type="arabicPeriod" startAt="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Р 53761-2010 Ресурсосбережение. Стадии жизненного цикла изделий производственно-технического назначения. Общие положения.</a:t>
            </a:r>
          </a:p>
          <a:p>
            <a:pPr marL="342900" indent="-342900" fontAlgn="auto">
              <a:buFont typeface="+mj-lt"/>
              <a:buAutoNum type="arabicPeriod" startAt="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Р 5103-2012 Ресурсосбережение. Эффективное управление ресурсами. Основные положения.</a:t>
            </a:r>
          </a:p>
          <a:p>
            <a:pPr fontAlgn="auto">
              <a:defRPr/>
            </a:pPr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23813"/>
            <a:ext cx="8982075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Действующие национальные стандарты профиля «Ресурсосбережение» применительно к техническому регулированию отходов (окончание)</a:t>
            </a:r>
            <a:r>
              <a:rPr lang="ru-RU" sz="2400" dirty="0">
                <a:solidFill>
                  <a:srgbClr val="2C2C2C"/>
                </a:solidFill>
                <a:latin typeface="Century Gothic" pitchFamily="34" charset="0"/>
                <a:cs typeface="Arial" charset="0"/>
              </a:rPr>
              <a:t> </a:t>
            </a:r>
          </a:p>
        </p:txBody>
      </p:sp>
      <p:sp>
        <p:nvSpPr>
          <p:cNvPr id="29699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906975-D28E-4F52-BA6E-155FFE8EDED8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22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29703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801813" y="6357938"/>
            <a:ext cx="6535737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90638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buFont typeface="+mj-lt"/>
              <a:buAutoNum type="arabicPeriod" startAt="1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Р 55833-2013 Ресурсосбережение. Требования к документированию при производстве продукции. Политика рационального использования и экономии материалов.</a:t>
            </a:r>
          </a:p>
          <a:p>
            <a:pPr marL="342900" indent="-342900">
              <a:buFont typeface="+mj-lt"/>
              <a:buAutoNum type="arabicPeriod" startAt="1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30166-2014 Ресурсосбережение. Основные положения.</a:t>
            </a:r>
          </a:p>
          <a:p>
            <a:pPr marL="342900" indent="-342900">
              <a:buFont typeface="+mj-lt"/>
              <a:buAutoNum type="arabicPeriod" startAt="1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 30167-2014 Ресурсосбережение. Порядок установления показателей ресурсосбережения в документации на продукцию.</a:t>
            </a:r>
          </a:p>
          <a:p>
            <a:pPr marL="342900" indent="-342900" fontAlgn="auto">
              <a:buFont typeface="+mj-lt"/>
              <a:buAutoNum type="arabicPeriod" startAt="1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Р 56615-2015 Ресурсосбережение. Показатели материалоемкости и </a:t>
            </a:r>
            <a:r>
              <a:rPr lang="ru-RU" sz="1800" dirty="0" err="1">
                <a:solidFill>
                  <a:schemeClr val="accent3"/>
                </a:solidFill>
              </a:rPr>
              <a:t>материалоэффективности</a:t>
            </a:r>
            <a:r>
              <a:rPr lang="ru-RU" sz="1800" dirty="0">
                <a:solidFill>
                  <a:schemeClr val="accent3"/>
                </a:solidFill>
              </a:rPr>
              <a:t>. Руководство по установлению критериев выбора.</a:t>
            </a:r>
          </a:p>
          <a:p>
            <a:pPr marL="342900" indent="-342900" fontAlgn="auto">
              <a:buFont typeface="+mj-lt"/>
              <a:buAutoNum type="arabicPeriod" startAt="1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33571-2015 (Е</a:t>
            </a:r>
            <a:r>
              <a:rPr lang="en-US" sz="1800" dirty="0">
                <a:solidFill>
                  <a:schemeClr val="accent3"/>
                </a:solidFill>
              </a:rPr>
              <a:t>N</a:t>
            </a:r>
            <a:r>
              <a:rPr lang="ru-RU" sz="1800" dirty="0">
                <a:solidFill>
                  <a:schemeClr val="accent3"/>
                </a:solidFill>
              </a:rPr>
              <a:t> 13427:2004) Ресурсосбережение. Упаковка. Требования к применению европейских стандартов в области упаковки и упаковочных отходов.</a:t>
            </a:r>
          </a:p>
          <a:p>
            <a:pPr marL="342900" indent="-342900" fontAlgn="auto">
              <a:buFont typeface="+mj-lt"/>
              <a:buAutoNum type="arabicPeriod" startAt="1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33524-2015 (Е</a:t>
            </a:r>
            <a:r>
              <a:rPr lang="en-US" sz="1800" dirty="0">
                <a:solidFill>
                  <a:schemeClr val="accent3"/>
                </a:solidFill>
              </a:rPr>
              <a:t>N</a:t>
            </a:r>
            <a:r>
              <a:rPr lang="ru-RU" sz="1800" dirty="0">
                <a:solidFill>
                  <a:schemeClr val="accent3"/>
                </a:solidFill>
              </a:rPr>
              <a:t> 13430:2004) Ресурсосбережение. Упаковка. Требования к использованной упаковке для ее переработки в качестве вторичных материальных ресурсов.</a:t>
            </a:r>
          </a:p>
          <a:p>
            <a:pPr marL="342900" indent="-342900" fontAlgn="auto">
              <a:buFont typeface="+mj-lt"/>
              <a:buAutoNum type="arabicPeriod" startAt="19"/>
              <a:defRPr/>
            </a:pPr>
            <a:r>
              <a:rPr lang="ru-RU" sz="1800" dirty="0">
                <a:solidFill>
                  <a:schemeClr val="accent3"/>
                </a:solidFill>
              </a:rPr>
              <a:t>ГОСТ 33574-2015 (Е</a:t>
            </a:r>
            <a:r>
              <a:rPr lang="en-US" sz="1800" dirty="0">
                <a:solidFill>
                  <a:schemeClr val="accent3"/>
                </a:solidFill>
              </a:rPr>
              <a:t>N</a:t>
            </a:r>
            <a:r>
              <a:rPr lang="ru-RU" sz="1800" dirty="0">
                <a:solidFill>
                  <a:schemeClr val="accent3"/>
                </a:solidFill>
              </a:rPr>
              <a:t> 13429:2004) Ресурсосбережение. Упаковка. Повторное использование.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23813"/>
            <a:ext cx="8982075" cy="830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Основные понятия и показатели ресурсосбережения, устанавливаемые в национальных стандартах РФ</a:t>
            </a:r>
            <a:endParaRPr lang="ru-RU" sz="2400" dirty="0">
              <a:solidFill>
                <a:srgbClr val="2C2C2C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0723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7252E86-3F6A-4286-95D5-827281E90842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23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30727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801813" y="6357938"/>
            <a:ext cx="6535737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884238"/>
            <a:ext cx="9144000" cy="5510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457200" hangingPunct="0">
              <a:spcAft>
                <a:spcPts val="300"/>
              </a:spcAft>
              <a:defRPr/>
            </a:pPr>
            <a:r>
              <a:rPr lang="ru-RU" b="1" dirty="0" err="1">
                <a:solidFill>
                  <a:srgbClr val="FFFF00"/>
                </a:solidFill>
              </a:rPr>
              <a:t>Утилизируемость</a:t>
            </a:r>
            <a:r>
              <a:rPr lang="ru-RU" b="1" dirty="0">
                <a:solidFill>
                  <a:srgbClr val="FFFF00"/>
                </a:solidFill>
              </a:rPr>
              <a:t> конструкции (изделия, материала)</a:t>
            </a:r>
            <a:r>
              <a:rPr lang="ru-RU" dirty="0">
                <a:solidFill>
                  <a:srgbClr val="FFFF00"/>
                </a:solidFill>
              </a:rPr>
              <a:t>: </a:t>
            </a:r>
            <a:r>
              <a:rPr lang="ru-RU" dirty="0">
                <a:solidFill>
                  <a:schemeClr val="accent3"/>
                </a:solidFill>
              </a:rPr>
              <a:t>Комплекс параметров конструкции, изделия или характеристик физико-химических свойств материала, который устанавливают при разработке изделия, уточняют на стадии изготовления продукции, реализуют при ликвидации изделия, определяя его приспособленность к полной, частичной или нулевой утилизации (с полным удалением путем уничтожения или захоронения) с применением технологических процессов заданной продолжительности (скорости), интенсивности.</a:t>
            </a:r>
          </a:p>
          <a:p>
            <a:pPr marL="180000" indent="457200" hangingPunct="0">
              <a:spcAft>
                <a:spcPts val="30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Утилизационная пригодность объектов: </a:t>
            </a:r>
            <a:r>
              <a:rPr lang="ru-RU" dirty="0">
                <a:solidFill>
                  <a:schemeClr val="accent3"/>
                </a:solidFill>
              </a:rPr>
              <a:t>Показатель, характеризующий </a:t>
            </a:r>
            <a:r>
              <a:rPr lang="ru-RU" dirty="0" err="1">
                <a:solidFill>
                  <a:schemeClr val="accent3"/>
                </a:solidFill>
              </a:rPr>
              <a:t>утилизируемость</a:t>
            </a:r>
            <a:r>
              <a:rPr lang="ru-RU" dirty="0">
                <a:solidFill>
                  <a:schemeClr val="accent3"/>
                </a:solidFill>
              </a:rPr>
              <a:t> объектов (конструкции, изделия), идентифицированных в качестве отходов, а также собственно отходов, и определяющий возможность полной, частичной или нулевой утилизации с применением технологических процессов заданной продолжительности (скорости) с учетом ресурсосбережения и безопасности.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23813"/>
            <a:ext cx="8982075" cy="830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Основные понятия и показатели ресурсосбережения, устанавливаемые в национальных стандартах РФ</a:t>
            </a:r>
            <a:endParaRPr lang="ru-RU" sz="2400" dirty="0">
              <a:solidFill>
                <a:srgbClr val="2C2C2C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1747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87B7F8-13F5-4E51-B986-844F39F2D8E0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24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31751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801813" y="6357938"/>
            <a:ext cx="6535737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884238"/>
            <a:ext cx="9144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45720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Возможность утилизации объектов (отходов): </a:t>
            </a:r>
            <a:r>
              <a:rPr lang="ru-RU" dirty="0">
                <a:solidFill>
                  <a:schemeClr val="accent3"/>
                </a:solidFill>
              </a:rPr>
              <a:t>Характеристика утилизационной пригодности, определяющая приспособленность списанных объектов (бракованных или отслуживших установленный срок конструкций, изделий, материалов) и отходов к повторному применению или к их ликвидации путем утилизации (или удаления) с превращением сразу или после доработки, переработки во вторичную продукцию, во вторичные ресурсы, сырье, материалы и т.д.</a:t>
            </a:r>
          </a:p>
          <a:p>
            <a:pPr marL="180000" indent="45720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Скорость утилизации объектов (отходов):</a:t>
            </a:r>
            <a:r>
              <a:rPr lang="ru-RU" b="1" dirty="0">
                <a:solidFill>
                  <a:schemeClr val="accent3"/>
                </a:solidFill>
              </a:rPr>
              <a:t> </a:t>
            </a:r>
            <a:r>
              <a:rPr lang="ru-RU" dirty="0">
                <a:solidFill>
                  <a:schemeClr val="accent3"/>
                </a:solidFill>
              </a:rPr>
              <a:t>Характеристика утилизационной пригодности объектов и отходов, определяемая в абсолютных (временная характеристика процесса утилизации) или в удельных единицах (скорость осуществления процесса утилизации) применительно к конкретному перерабатываемому объекту (отходу).</a:t>
            </a:r>
          </a:p>
          <a:p>
            <a:pPr marL="180000" indent="457200" hangingPunct="0">
              <a:spcAft>
                <a:spcPts val="300"/>
              </a:spcAft>
              <a:defRPr/>
            </a:pP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0" y="23813"/>
            <a:ext cx="8982075" cy="830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2C2C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Основные понятия и показатели ресурсосбережения, устанавливаемые в национальных стандартах РФ</a:t>
            </a:r>
            <a:endParaRPr lang="ru-RU" sz="2400" dirty="0">
              <a:solidFill>
                <a:srgbClr val="2C2C2C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2771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8553303-A7F6-4FAF-A2AA-78105EB2F98E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25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32775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801813" y="6357938"/>
            <a:ext cx="6535737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884238"/>
            <a:ext cx="9144000" cy="3894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457200">
              <a:spcAft>
                <a:spcPts val="60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Утилизационная способность объектов (отходов): </a:t>
            </a:r>
            <a:r>
              <a:rPr lang="ru-RU" dirty="0">
                <a:solidFill>
                  <a:schemeClr val="accent3"/>
                </a:solidFill>
              </a:rPr>
              <a:t>Показатель, характеризующий </a:t>
            </a:r>
            <a:r>
              <a:rPr lang="ru-RU" dirty="0" err="1">
                <a:solidFill>
                  <a:schemeClr val="accent3"/>
                </a:solidFill>
              </a:rPr>
              <a:t>утилизируемость</a:t>
            </a:r>
            <a:r>
              <a:rPr lang="ru-RU" dirty="0">
                <a:solidFill>
                  <a:schemeClr val="accent3"/>
                </a:solidFill>
              </a:rPr>
              <a:t> объектов (отходов) и определяющий возможность их повторного применения, а также </a:t>
            </a:r>
            <a:r>
              <a:rPr lang="ru-RU" dirty="0" err="1">
                <a:solidFill>
                  <a:schemeClr val="accent3"/>
                </a:solidFill>
              </a:rPr>
              <a:t>поуровневой</a:t>
            </a:r>
            <a:r>
              <a:rPr lang="ru-RU" dirty="0">
                <a:solidFill>
                  <a:schemeClr val="accent3"/>
                </a:solidFill>
              </a:rPr>
              <a:t> утилизации отходов с учетом ресурсосбережения и безопасности.</a:t>
            </a:r>
          </a:p>
          <a:p>
            <a:pPr marL="180000" indent="457200">
              <a:spcAft>
                <a:spcPts val="60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Уровень </a:t>
            </a:r>
            <a:r>
              <a:rPr lang="ru-RU" b="1" dirty="0" err="1">
                <a:solidFill>
                  <a:srgbClr val="FFFF00"/>
                </a:solidFill>
              </a:rPr>
              <a:t>утилизируемости</a:t>
            </a:r>
            <a:r>
              <a:rPr lang="ru-RU" b="1" dirty="0">
                <a:solidFill>
                  <a:srgbClr val="FFFF00"/>
                </a:solidFill>
              </a:rPr>
              <a:t> объектов (отходов): </a:t>
            </a:r>
            <a:r>
              <a:rPr lang="ru-RU" dirty="0">
                <a:solidFill>
                  <a:schemeClr val="accent3"/>
                </a:solidFill>
              </a:rPr>
              <a:t>Основной параметр утилизационной способности, определяющий возможную степень повторного полезного использования утилизируемых объектов (отходов) в хозяйственных целях в зависимости от уровня разукрупнения объекта и видов предусматриваемых в ходе утилизации работ.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40944" y="68236"/>
            <a:ext cx="9051925" cy="125559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2C2C2C"/>
                </a:solidFill>
              </a:rPr>
              <a:t>Основные термины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2C2C2C"/>
                </a:solidFill>
              </a:rPr>
              <a:t>в области обращения с отходами</a:t>
            </a:r>
            <a:r>
              <a:rPr lang="ru-RU" sz="3600" b="1" dirty="0">
                <a:solidFill>
                  <a:srgbClr val="2C2C2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4192302" y="1323830"/>
            <a:ext cx="762000" cy="485847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2879676" y="1809678"/>
            <a:ext cx="3125339" cy="44958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ru-RU" sz="2000" b="1" dirty="0">
                <a:solidFill>
                  <a:srgbClr val="2C2C2C"/>
                </a:solidFill>
              </a:rPr>
              <a:t>Отходы производства:</a:t>
            </a:r>
            <a:r>
              <a:rPr lang="ru-RU" sz="2000" dirty="0">
                <a:solidFill>
                  <a:srgbClr val="2C2C2C"/>
                </a:solidFill>
              </a:rPr>
              <a:t>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Остатки сырья,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материалов, веществ,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 изделий, предметов,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 образовавшиеся в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процессе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производства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продукции,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выполнения работ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(услуг),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утратившие полностью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или частично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исходные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 потребительские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свойства.</a:t>
            </a:r>
            <a:r>
              <a:rPr lang="ru-RU" sz="2000" b="1" dirty="0">
                <a:solidFill>
                  <a:srgbClr val="2C2C2C"/>
                </a:solidFill>
              </a:rPr>
              <a:t> 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6005015" y="1804197"/>
            <a:ext cx="3138985" cy="450135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Отходы потребления: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Остатки веществ,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материалов,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предметов,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изделий, товаров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частично или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полностью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 утративших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свои первоначальные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потребительские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свойства для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использования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по прямому или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косвенному </a:t>
            </a:r>
          </a:p>
          <a:p>
            <a:pPr algn="ctr">
              <a:lnSpc>
                <a:spcPct val="95000"/>
              </a:lnSpc>
              <a:defRPr/>
            </a:pPr>
            <a:r>
              <a:rPr lang="ru-RU" sz="2000" dirty="0">
                <a:solidFill>
                  <a:srgbClr val="2C2C2C"/>
                </a:solidFill>
              </a:rPr>
              <a:t>назначению. </a:t>
            </a:r>
            <a:endParaRPr lang="ru-RU" sz="2000" b="1" dirty="0">
              <a:solidFill>
                <a:srgbClr val="2C2C2C"/>
              </a:solidFill>
            </a:endParaRP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27297" y="1823246"/>
            <a:ext cx="2825085" cy="399097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Отходы: </a:t>
            </a:r>
            <a:r>
              <a:rPr lang="ru-RU" sz="2000" b="1" dirty="0">
                <a:solidFill>
                  <a:srgbClr val="2C2C2C"/>
                </a:solidFill>
              </a:rPr>
              <a:t>Остатки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продуктов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 или дополнительный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продукт,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образующиеся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в процессе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или по завершении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определённой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деятельности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 и не используемые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в непосредственной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связи с этой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C2C2C"/>
                </a:solidFill>
              </a:rPr>
              <a:t>деятельностью.</a:t>
            </a:r>
          </a:p>
        </p:txBody>
      </p:sp>
      <p:sp>
        <p:nvSpPr>
          <p:cNvPr id="10257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43024B5-A051-410B-B9A4-359A0CD2F010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3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203346" y="1323832"/>
            <a:ext cx="762000" cy="485846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050466" y="1323831"/>
            <a:ext cx="762000" cy="485848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10267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924050" y="6399213"/>
            <a:ext cx="6359525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54592" y="-4"/>
            <a:ext cx="9051925" cy="125559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2C2C2C"/>
                </a:solidFill>
              </a:rPr>
              <a:t>Международные стандарты </a:t>
            </a:r>
            <a:r>
              <a:rPr lang="ru-RU" sz="2800" b="1">
                <a:solidFill>
                  <a:srgbClr val="2C2C2C"/>
                </a:solidFill>
              </a:rPr>
              <a:t>и документы, </a:t>
            </a:r>
            <a:endParaRPr lang="ru-RU" sz="2800" b="1" dirty="0">
              <a:solidFill>
                <a:srgbClr val="2C2C2C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2C2C2C"/>
                </a:solidFill>
              </a:rPr>
              <a:t>регламентирующие порядок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2C2C2C"/>
                </a:solidFill>
              </a:rPr>
              <a:t>обращения с отходами</a:t>
            </a:r>
            <a:r>
              <a:rPr lang="ru-RU" sz="2800" b="1" dirty="0">
                <a:solidFill>
                  <a:srgbClr val="2C2C2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4492558" y="1255590"/>
            <a:ext cx="762000" cy="1058985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3290227" y="2333625"/>
            <a:ext cx="2951470" cy="27479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Международные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стандарты серии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ИСО 14000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6241697" y="2295525"/>
            <a:ext cx="2902303" cy="27479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Директива Совета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ЕЭС «Об отходах»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от 15.07.1975 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0" y="2314575"/>
            <a:ext cx="3290227" cy="27479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Международные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стандарты серии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ИСО 9000</a:t>
            </a:r>
          </a:p>
        </p:txBody>
      </p:sp>
      <p:sp>
        <p:nvSpPr>
          <p:cNvPr id="11281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0D64B47-26EF-4859-BBB0-BA87B16A79F0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4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203346" y="1255590"/>
            <a:ext cx="762000" cy="1039935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309778" y="1255590"/>
            <a:ext cx="762000" cy="1039935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11291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924050" y="6399213"/>
            <a:ext cx="6359525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66675"/>
            <a:ext cx="9048750" cy="1147763"/>
          </a:xfrm>
          <a:solidFill>
            <a:srgbClr val="FFFF00"/>
          </a:solidFill>
        </p:spPr>
        <p:txBody>
          <a:bodyPr/>
          <a:lstStyle/>
          <a:p>
            <a:r>
              <a:rPr lang="ru-RU" sz="2800" b="1" smtClean="0">
                <a:solidFill>
                  <a:srgbClr val="2C2C2C"/>
                </a:solidFill>
                <a:cs typeface="Times New Roman" pitchFamily="18" charset="0"/>
              </a:rPr>
              <a:t>Этапы жизненного цикла продукции </a:t>
            </a:r>
            <a:br>
              <a:rPr lang="ru-RU" sz="2800" b="1" smtClean="0">
                <a:solidFill>
                  <a:srgbClr val="2C2C2C"/>
                </a:solidFill>
                <a:cs typeface="Times New Roman" pitchFamily="18" charset="0"/>
              </a:rPr>
            </a:br>
            <a:r>
              <a:rPr lang="ru-RU" sz="2800" b="1" smtClean="0">
                <a:solidFill>
                  <a:srgbClr val="2C2C2C"/>
                </a:solidFill>
                <a:cs typeface="Times New Roman" pitchFamily="18" charset="0"/>
              </a:rPr>
              <a:t>в соответствии с требованиями МС ИСО 9000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879725" y="2420938"/>
            <a:ext cx="3384550" cy="338455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3152775" y="2744788"/>
            <a:ext cx="2932113" cy="2700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Типовые этапы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жизненного цикла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продукции</a:t>
            </a:r>
          </a:p>
        </p:txBody>
      </p:sp>
      <p:sp>
        <p:nvSpPr>
          <p:cNvPr id="54278" name="AutoShape 6"/>
          <p:cNvSpPr>
            <a:spLocks/>
          </p:cNvSpPr>
          <p:nvPr/>
        </p:nvSpPr>
        <p:spPr bwMode="auto">
          <a:xfrm>
            <a:off x="6372225" y="2492375"/>
            <a:ext cx="2447925" cy="504825"/>
          </a:xfrm>
          <a:prstGeom prst="borderCallout1">
            <a:avLst>
              <a:gd name="adj1" fmla="val 28051"/>
              <a:gd name="adj2" fmla="val -187"/>
              <a:gd name="adj3" fmla="val 87421"/>
              <a:gd name="adj4" fmla="val -27815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Проектирование и разработка продукции</a:t>
            </a:r>
          </a:p>
        </p:txBody>
      </p:sp>
      <p:sp>
        <p:nvSpPr>
          <p:cNvPr id="54279" name="AutoShape 7"/>
          <p:cNvSpPr>
            <a:spLocks/>
          </p:cNvSpPr>
          <p:nvPr/>
        </p:nvSpPr>
        <p:spPr bwMode="auto">
          <a:xfrm>
            <a:off x="6732588" y="3141663"/>
            <a:ext cx="2084387" cy="935037"/>
          </a:xfrm>
          <a:prstGeom prst="borderCallout1">
            <a:avLst>
              <a:gd name="adj1" fmla="val 18060"/>
              <a:gd name="adj2" fmla="val -3002"/>
              <a:gd name="adj3" fmla="val 42616"/>
              <a:gd name="adj4" fmla="val -26352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Подготовка и разработка производственных процессов</a:t>
            </a:r>
          </a:p>
        </p:txBody>
      </p:sp>
      <p:sp>
        <p:nvSpPr>
          <p:cNvPr id="54280" name="AutoShape 8"/>
          <p:cNvSpPr>
            <a:spLocks/>
          </p:cNvSpPr>
          <p:nvPr/>
        </p:nvSpPr>
        <p:spPr bwMode="auto">
          <a:xfrm>
            <a:off x="6735763" y="4178300"/>
            <a:ext cx="2084387" cy="690563"/>
          </a:xfrm>
          <a:prstGeom prst="borderCallout1">
            <a:avLst>
              <a:gd name="adj1" fmla="val 38290"/>
              <a:gd name="adj2" fmla="val -383"/>
              <a:gd name="adj3" fmla="val 15403"/>
              <a:gd name="adj4" fmla="val -22088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Материально-техническое снабжение</a:t>
            </a:r>
          </a:p>
        </p:txBody>
      </p:sp>
      <p:sp>
        <p:nvSpPr>
          <p:cNvPr id="54281" name="AutoShape 9"/>
          <p:cNvSpPr>
            <a:spLocks/>
          </p:cNvSpPr>
          <p:nvPr/>
        </p:nvSpPr>
        <p:spPr bwMode="auto">
          <a:xfrm>
            <a:off x="6732588" y="5013325"/>
            <a:ext cx="2087562" cy="431800"/>
          </a:xfrm>
          <a:prstGeom prst="borderCallout1">
            <a:avLst>
              <a:gd name="adj1" fmla="val 32793"/>
              <a:gd name="adj2" fmla="val 928"/>
              <a:gd name="adj3" fmla="val -8088"/>
              <a:gd name="adj4" fmla="val -33843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Производство </a:t>
            </a:r>
          </a:p>
        </p:txBody>
      </p:sp>
      <p:sp>
        <p:nvSpPr>
          <p:cNvPr id="54282" name="AutoShape 10"/>
          <p:cNvSpPr>
            <a:spLocks/>
          </p:cNvSpPr>
          <p:nvPr/>
        </p:nvSpPr>
        <p:spPr bwMode="auto">
          <a:xfrm>
            <a:off x="6084888" y="5619750"/>
            <a:ext cx="3059112" cy="609600"/>
          </a:xfrm>
          <a:prstGeom prst="borderCallout2">
            <a:avLst>
              <a:gd name="adj1" fmla="val 18750"/>
              <a:gd name="adj2" fmla="val -2787"/>
              <a:gd name="adj3" fmla="val 18750"/>
              <a:gd name="adj4" fmla="val -10505"/>
              <a:gd name="adj5" fmla="val -16926"/>
              <a:gd name="adj6" fmla="val -18458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Контроль, проведение испытаний и обследование</a:t>
            </a:r>
          </a:p>
        </p:txBody>
      </p:sp>
      <p:sp>
        <p:nvSpPr>
          <p:cNvPr id="54283" name="AutoShape 11"/>
          <p:cNvSpPr>
            <a:spLocks/>
          </p:cNvSpPr>
          <p:nvPr/>
        </p:nvSpPr>
        <p:spPr bwMode="auto">
          <a:xfrm>
            <a:off x="1116013" y="5876925"/>
            <a:ext cx="2214562" cy="423863"/>
          </a:xfrm>
          <a:prstGeom prst="borderCallout2">
            <a:avLst>
              <a:gd name="adj1" fmla="val 26968"/>
              <a:gd name="adj2" fmla="val 98885"/>
              <a:gd name="adj3" fmla="val 26968"/>
              <a:gd name="adj4" fmla="val 114139"/>
              <a:gd name="adj5" fmla="val -56931"/>
              <a:gd name="adj6" fmla="val 124782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Упаковка и хранение </a:t>
            </a:r>
          </a:p>
        </p:txBody>
      </p:sp>
      <p:sp>
        <p:nvSpPr>
          <p:cNvPr id="54284" name="AutoShape 12"/>
          <p:cNvSpPr>
            <a:spLocks/>
          </p:cNvSpPr>
          <p:nvPr/>
        </p:nvSpPr>
        <p:spPr bwMode="auto">
          <a:xfrm>
            <a:off x="827088" y="5084763"/>
            <a:ext cx="1855787" cy="609600"/>
          </a:xfrm>
          <a:prstGeom prst="borderCallout1">
            <a:avLst>
              <a:gd name="adj1" fmla="val 18750"/>
              <a:gd name="adj2" fmla="val 100429"/>
              <a:gd name="adj3" fmla="val -9116"/>
              <a:gd name="adj4" fmla="val 123523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Реализация и распределение </a:t>
            </a:r>
          </a:p>
        </p:txBody>
      </p:sp>
      <p:sp>
        <p:nvSpPr>
          <p:cNvPr id="54285" name="AutoShape 13"/>
          <p:cNvSpPr>
            <a:spLocks/>
          </p:cNvSpPr>
          <p:nvPr/>
        </p:nvSpPr>
        <p:spPr bwMode="auto">
          <a:xfrm>
            <a:off x="539750" y="4221163"/>
            <a:ext cx="2016125" cy="609600"/>
          </a:xfrm>
          <a:prstGeom prst="borderCallout1">
            <a:avLst>
              <a:gd name="adj1" fmla="val 32183"/>
              <a:gd name="adj2" fmla="val 99039"/>
              <a:gd name="adj3" fmla="val 5208"/>
              <a:gd name="adj4" fmla="val 113699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Монтаж и эксплуатация </a:t>
            </a:r>
          </a:p>
        </p:txBody>
      </p:sp>
      <p:sp>
        <p:nvSpPr>
          <p:cNvPr id="54286" name="AutoShape 14"/>
          <p:cNvSpPr>
            <a:spLocks/>
          </p:cNvSpPr>
          <p:nvPr/>
        </p:nvSpPr>
        <p:spPr bwMode="auto">
          <a:xfrm>
            <a:off x="323850" y="3429000"/>
            <a:ext cx="2232025" cy="546100"/>
          </a:xfrm>
          <a:prstGeom prst="borderCallout1">
            <a:avLst>
              <a:gd name="adj1" fmla="val 15933"/>
              <a:gd name="adj2" fmla="val 100109"/>
              <a:gd name="adj3" fmla="val 48838"/>
              <a:gd name="adj4" fmla="val 119606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Техническая помощь и обслуживание </a:t>
            </a:r>
          </a:p>
        </p:txBody>
      </p:sp>
      <p:sp>
        <p:nvSpPr>
          <p:cNvPr id="54287" name="AutoShape 15"/>
          <p:cNvSpPr>
            <a:spLocks/>
          </p:cNvSpPr>
          <p:nvPr/>
        </p:nvSpPr>
        <p:spPr bwMode="auto">
          <a:xfrm>
            <a:off x="539750" y="2636838"/>
            <a:ext cx="2016125" cy="609600"/>
          </a:xfrm>
          <a:prstGeom prst="borderCallout1">
            <a:avLst>
              <a:gd name="adj1" fmla="val 34422"/>
              <a:gd name="adj2" fmla="val 100393"/>
              <a:gd name="adj3" fmla="val 82815"/>
              <a:gd name="adj4" fmla="val 132125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Действия после продажи </a:t>
            </a:r>
          </a:p>
        </p:txBody>
      </p:sp>
      <p:sp>
        <p:nvSpPr>
          <p:cNvPr id="54288" name="AutoShape 16"/>
          <p:cNvSpPr>
            <a:spLocks/>
          </p:cNvSpPr>
          <p:nvPr/>
        </p:nvSpPr>
        <p:spPr bwMode="auto">
          <a:xfrm>
            <a:off x="250825" y="1844675"/>
            <a:ext cx="2736850" cy="609600"/>
          </a:xfrm>
          <a:prstGeom prst="borderCallout2">
            <a:avLst>
              <a:gd name="adj1" fmla="val 18750"/>
              <a:gd name="adj2" fmla="val 99620"/>
              <a:gd name="adj3" fmla="val 18750"/>
              <a:gd name="adj4" fmla="val 117444"/>
              <a:gd name="adj5" fmla="val 129949"/>
              <a:gd name="adj6" fmla="val 132361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Утилизация или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повторное использован</a:t>
            </a:r>
            <a:r>
              <a:rPr lang="ru-RU" sz="1400" dirty="0">
                <a:solidFill>
                  <a:srgbClr val="2C2C2C"/>
                </a:solidFill>
              </a:rPr>
              <a:t>ие </a:t>
            </a:r>
          </a:p>
        </p:txBody>
      </p:sp>
      <p:sp>
        <p:nvSpPr>
          <p:cNvPr id="54289" name="AutoShape 17"/>
          <p:cNvSpPr>
            <a:spLocks/>
          </p:cNvSpPr>
          <p:nvPr/>
        </p:nvSpPr>
        <p:spPr bwMode="auto">
          <a:xfrm>
            <a:off x="5724525" y="1773238"/>
            <a:ext cx="2373313" cy="503237"/>
          </a:xfrm>
          <a:prstGeom prst="borderCallout2">
            <a:avLst>
              <a:gd name="adj1" fmla="val 22713"/>
              <a:gd name="adj2" fmla="val 237"/>
              <a:gd name="adj3" fmla="val 22713"/>
              <a:gd name="adj4" fmla="val -12778"/>
              <a:gd name="adj5" fmla="val 149843"/>
              <a:gd name="adj6" fmla="val -22741"/>
            </a:avLst>
          </a:prstGeom>
          <a:solidFill>
            <a:schemeClr val="accent3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2C2C2C"/>
                </a:solidFill>
              </a:rPr>
              <a:t>Маркетинг, поиски и изучение рынка</a:t>
            </a: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12306" name="TextBox 17"/>
          <p:cNvSpPr txBox="1">
            <a:spLocks noChangeArrowheads="1"/>
          </p:cNvSpPr>
          <p:nvPr/>
        </p:nvSpPr>
        <p:spPr bwMode="auto">
          <a:xfrm>
            <a:off x="8688388" y="64897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cs typeface="Arial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0" y="232012"/>
            <a:ext cx="9051925" cy="125559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2C2C2C"/>
                </a:solidFill>
              </a:rPr>
              <a:t>Основные ФЗ в области обращения с отходами</a:t>
            </a:r>
            <a:r>
              <a:rPr lang="ru-RU" sz="2800" b="1" dirty="0">
                <a:solidFill>
                  <a:srgbClr val="2C2C2C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4492558" y="1487606"/>
            <a:ext cx="762000" cy="807919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3290227" y="2333625"/>
            <a:ext cx="2951470" cy="27479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Федеральный Закон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«Об охране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окружающей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среды»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(№ 7-ФЗ от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10.01.2002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с изменениями 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дополнениями)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6241697" y="2295525"/>
            <a:ext cx="2902303" cy="27479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Федеральный Закон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«О техническом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регулировании»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(№ 184-ФЗ от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27.12.2004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с изменениями 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дополнениями)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0" y="2314575"/>
            <a:ext cx="3290227" cy="27479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Федеральный Закон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«Об отходах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производства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и потребления»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(№ 89-ФЗ от 24.06.98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с изменениями 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</a:rPr>
              <a:t>дополнениями)</a:t>
            </a:r>
          </a:p>
        </p:txBody>
      </p:sp>
      <p:sp>
        <p:nvSpPr>
          <p:cNvPr id="13329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2E9294-6E12-4762-9B74-CB82A31BB363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6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203346" y="1487607"/>
            <a:ext cx="762000" cy="807918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309778" y="1546225"/>
            <a:ext cx="762000" cy="749300"/>
          </a:xfrm>
          <a:prstGeom prst="downArrow">
            <a:avLst>
              <a:gd name="adj1" fmla="val 50000"/>
              <a:gd name="adj2" fmla="val 33852"/>
            </a:avLst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rgbClr val="FFCC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13339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1924050" y="6399213"/>
            <a:ext cx="6359525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06D56FB-0992-4F43-8553-58791679282E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7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34925"/>
            <a:ext cx="9144000" cy="120015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Основные принципы государственной политики в области обращения с отходами в соответствии ФЗ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«Об отходах..»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14343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638300" y="6370638"/>
            <a:ext cx="6754813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  <p:pic>
        <p:nvPicPr>
          <p:cNvPr id="14344" name="Picture 2" descr="D:\Новая книга\Диссертация (с иллюстрациями)\Иллюстрации\Рис. 1.5.jpg"/>
          <p:cNvPicPr>
            <a:picLocks noChangeAspect="1" noChangeArrowheads="1"/>
          </p:cNvPicPr>
          <p:nvPr/>
        </p:nvPicPr>
        <p:blipFill>
          <a:blip r:embed="rId4"/>
          <a:srcRect l="2303" t="2359"/>
          <a:stretch>
            <a:fillRect/>
          </a:stretch>
        </p:blipFill>
        <p:spPr bwMode="auto">
          <a:xfrm>
            <a:off x="2333625" y="1235075"/>
            <a:ext cx="4700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D193CDC-9938-4192-9626-7F8F4B7214F4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8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34925"/>
            <a:ext cx="9144000" cy="120015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Полномочия и функции федеральных органов исполнительной власти в области обращения с отходами в соответствии ФЗ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«Об отходах..»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1536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638300" y="6370638"/>
            <a:ext cx="6754813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  <p:pic>
        <p:nvPicPr>
          <p:cNvPr id="15368" name="Picture 2" descr="D:\Новая книга\Диссертация (с иллюстрациями)\Иллюстрации\Рис. 1.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6600" y="1235075"/>
            <a:ext cx="444817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90268" y="1265238"/>
            <a:ext cx="8953635" cy="4859337"/>
            <a:chOff x="874" y="1024"/>
            <a:chExt cx="4803" cy="3061"/>
          </a:xfrm>
          <a:gradFill flip="none" rotWithShape="1">
            <a:gsLst>
              <a:gs pos="0">
                <a:srgbClr val="002060"/>
              </a:gs>
              <a:gs pos="100000">
                <a:srgbClr val="002060"/>
              </a:gs>
              <a:gs pos="86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grpSpPr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2175" y="1024"/>
              <a:ext cx="2016" cy="394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rgbClr val="2C2C2C"/>
                  </a:solidFill>
                </a:rPr>
                <a:t>Техническое регулирование – правовое регулирование отношений</a:t>
              </a: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874" y="1718"/>
              <a:ext cx="1358" cy="389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rgbClr val="2C2C2C"/>
                  </a:solidFill>
                </a:rPr>
                <a:t>В области установления обязательных требований</a:t>
              </a: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2315" y="1713"/>
              <a:ext cx="1757" cy="386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10800" rIns="18000" bIns="10800" anchor="ctr" anchorCtr="1"/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rgbClr val="2C2C2C"/>
                  </a:solidFill>
                </a:rPr>
                <a:t>В области установления </a:t>
              </a:r>
              <a:br>
                <a:rPr lang="ru-RU" sz="1400" b="1" dirty="0">
                  <a:solidFill>
                    <a:srgbClr val="2C2C2C"/>
                  </a:solidFill>
                </a:rPr>
              </a:br>
              <a:r>
                <a:rPr lang="ru-RU" sz="1400" b="1" dirty="0">
                  <a:solidFill>
                    <a:srgbClr val="2C2C2C"/>
                  </a:solidFill>
                </a:rPr>
                <a:t>на добровольной основе требований</a:t>
              </a:r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4107" y="1713"/>
              <a:ext cx="1260" cy="394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10800" rIns="18000" bIns="10800" anchor="ctr" anchorCtr="1"/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rgbClr val="2C2C2C"/>
                  </a:solidFill>
                </a:rPr>
                <a:t>В области оценки соответствия</a:t>
              </a:r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915" y="2111"/>
              <a:ext cx="644" cy="292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10800" rIns="18000" bIns="10800" anchor="ctr" anchorCtr="1"/>
            <a:lstStyle/>
            <a:p>
              <a:pPr algn="ctr" eaLnBrk="0" hangingPunct="0">
                <a:defRPr/>
              </a:pPr>
              <a:r>
                <a:rPr lang="ru-RU" sz="1200" b="1" dirty="0">
                  <a:solidFill>
                    <a:srgbClr val="2C2C2C"/>
                  </a:solidFill>
                </a:rPr>
                <a:t>к продукции</a:t>
              </a:r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1536" y="2111"/>
              <a:ext cx="697" cy="292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10800" rIns="18000" bIns="10800" anchor="ctr" anchorCtr="1"/>
            <a:lstStyle/>
            <a:p>
              <a:pPr algn="ctr" eaLnBrk="0" hangingPunct="0">
                <a:defRPr/>
              </a:pPr>
              <a:r>
                <a:rPr lang="ru-RU" sz="1200" b="1" dirty="0">
                  <a:solidFill>
                    <a:srgbClr val="2C2C2C"/>
                  </a:solidFill>
                </a:rPr>
                <a:t>к процессам</a:t>
              </a:r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2322" y="2107"/>
              <a:ext cx="460" cy="290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10800" rIns="18000" bIns="10800" anchor="ctr" anchorCtr="1"/>
            <a:lstStyle/>
            <a:p>
              <a:pPr algn="ctr" eaLnBrk="0" hangingPunct="0">
                <a:defRPr/>
              </a:pPr>
              <a:r>
                <a:rPr lang="ru-RU" sz="1000" b="1" dirty="0">
                  <a:solidFill>
                    <a:srgbClr val="2C2C2C"/>
                  </a:solidFill>
                </a:rPr>
                <a:t>к продукции</a:t>
              </a:r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2777" y="2107"/>
              <a:ext cx="490" cy="290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10800" rIns="18000" bIns="10800" anchor="ctr" anchorCtr="1"/>
            <a:lstStyle/>
            <a:p>
              <a:pPr algn="ctr" eaLnBrk="0" hangingPunct="0">
                <a:defRPr/>
              </a:pPr>
              <a:r>
                <a:rPr lang="ru-RU" sz="1000" b="1" dirty="0">
                  <a:solidFill>
                    <a:srgbClr val="2C2C2C"/>
                  </a:solidFill>
                </a:rPr>
                <a:t>к процессам</a:t>
              </a:r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3260" y="2107"/>
              <a:ext cx="484" cy="290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10800" rIns="18000" bIns="10800" anchor="ctr" anchorCtr="1"/>
            <a:lstStyle/>
            <a:p>
              <a:pPr algn="ctr" eaLnBrk="0" hangingPunct="0">
                <a:defRPr/>
              </a:pPr>
              <a:r>
                <a:rPr lang="ru-RU" sz="1000" dirty="0">
                  <a:solidFill>
                    <a:srgbClr val="2C2C2C"/>
                  </a:solidFill>
                </a:rPr>
                <a:t>к выполнению работ</a:t>
              </a:r>
            </a:p>
          </p:txBody>
        </p:sp>
        <p:sp>
          <p:nvSpPr>
            <p:cNvPr id="37909" name="Text Box 21"/>
            <p:cNvSpPr txBox="1">
              <a:spLocks noChangeArrowheads="1"/>
            </p:cNvSpPr>
            <p:nvPr/>
          </p:nvSpPr>
          <p:spPr bwMode="auto">
            <a:xfrm>
              <a:off x="3705" y="2107"/>
              <a:ext cx="367" cy="290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10800" rIns="18000" bIns="10800" anchor="ctr" anchorCtr="1"/>
            <a:lstStyle/>
            <a:p>
              <a:pPr algn="ctr" eaLnBrk="0" hangingPunct="0">
                <a:defRPr/>
              </a:pPr>
              <a:r>
                <a:rPr lang="ru-RU" sz="1000" dirty="0">
                  <a:solidFill>
                    <a:srgbClr val="2C2C2C"/>
                  </a:solidFill>
                </a:rPr>
                <a:t>к оказан. услуг</a:t>
              </a:r>
            </a:p>
          </p:txBody>
        </p:sp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905" y="2599"/>
              <a:ext cx="1344" cy="362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ru-RU" sz="1600" b="1" dirty="0">
                  <a:solidFill>
                    <a:srgbClr val="2C2C2C"/>
                  </a:solidFill>
                </a:rPr>
                <a:t>Технический регламент</a:t>
              </a:r>
            </a:p>
          </p:txBody>
        </p:sp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2427" y="2599"/>
              <a:ext cx="1596" cy="296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ru-RU" sz="1800" b="1" dirty="0">
                  <a:solidFill>
                    <a:srgbClr val="2C2C2C"/>
                  </a:solidFill>
                </a:rPr>
                <a:t>Стандартизация</a:t>
              </a:r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2829" y="3190"/>
              <a:ext cx="656" cy="296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ru-RU" sz="1400" b="1" dirty="0">
                  <a:solidFill>
                    <a:srgbClr val="2C2C2C"/>
                  </a:solidFill>
                </a:rPr>
                <a:t>Стандарт</a:t>
              </a:r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auto">
            <a:xfrm>
              <a:off x="4107" y="2206"/>
              <a:ext cx="1260" cy="197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8000" tIns="10800" rIns="18000" bIns="10800" anchor="ctr" anchorCtr="1"/>
            <a:lstStyle/>
            <a:p>
              <a:pPr algn="ctr" eaLnBrk="0" hangingPunct="0">
                <a:defRPr/>
              </a:pPr>
              <a:r>
                <a:rPr lang="ru-RU" sz="1200" b="1" dirty="0">
                  <a:solidFill>
                    <a:srgbClr val="2C2C2C"/>
                  </a:solidFill>
                </a:rPr>
                <a:t>Подтверждение соответствия</a:t>
              </a:r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1587" y="1516"/>
              <a:ext cx="3108" cy="0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>
              <a:off x="1587" y="1516"/>
              <a:ext cx="0" cy="197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6" name="Line 28"/>
            <p:cNvSpPr>
              <a:spLocks noChangeShapeType="1"/>
            </p:cNvSpPr>
            <p:nvPr/>
          </p:nvSpPr>
          <p:spPr bwMode="auto">
            <a:xfrm>
              <a:off x="3183" y="1418"/>
              <a:ext cx="0" cy="295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4695" y="1516"/>
              <a:ext cx="0" cy="197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>
              <a:off x="1536" y="2402"/>
              <a:ext cx="0" cy="197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>
              <a:off x="3183" y="2402"/>
              <a:ext cx="0" cy="197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>
              <a:off x="3183" y="2895"/>
              <a:ext cx="0" cy="295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4695" y="2107"/>
              <a:ext cx="0" cy="99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>
              <a:off x="4359" y="2501"/>
              <a:ext cx="756" cy="0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>
              <a:off x="4695" y="2402"/>
              <a:ext cx="0" cy="99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>
              <a:off x="4359" y="2501"/>
              <a:ext cx="0" cy="98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>
              <a:off x="5115" y="2501"/>
              <a:ext cx="0" cy="98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3516" y="3188"/>
              <a:ext cx="1333" cy="887"/>
              <a:chOff x="8208" y="5616"/>
              <a:chExt cx="2857" cy="1903"/>
            </a:xfrm>
            <a:grpFill/>
          </p:grpSpPr>
          <p:sp>
            <p:nvSpPr>
              <p:cNvPr id="37927" name="Text Box 39"/>
              <p:cNvSpPr txBox="1">
                <a:spLocks noChangeArrowheads="1"/>
              </p:cNvSpPr>
              <p:nvPr/>
            </p:nvSpPr>
            <p:spPr bwMode="auto">
              <a:xfrm>
                <a:off x="8239" y="5616"/>
                <a:ext cx="1459" cy="634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18000" tIns="10800" rIns="18000" bIns="10800" anchor="ctr" anchorCtr="1"/>
              <a:lstStyle/>
              <a:p>
                <a:pPr algn="ctr" eaLnBrk="0" hangingPunct="0">
                  <a:defRPr/>
                </a:pPr>
                <a:r>
                  <a:rPr lang="ru-RU" sz="1200" b="1" dirty="0">
                    <a:solidFill>
                      <a:srgbClr val="2C2C2C"/>
                    </a:solidFill>
                  </a:rPr>
                  <a:t>Сертификация</a:t>
                </a:r>
              </a:p>
            </p:txBody>
          </p:sp>
          <p:sp>
            <p:nvSpPr>
              <p:cNvPr id="37928" name="Text Box 40"/>
              <p:cNvSpPr txBox="1">
                <a:spLocks noChangeArrowheads="1"/>
              </p:cNvSpPr>
              <p:nvPr/>
            </p:nvSpPr>
            <p:spPr bwMode="auto">
              <a:xfrm>
                <a:off x="9801" y="5616"/>
                <a:ext cx="1260" cy="634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18000" tIns="10800" rIns="18000" bIns="10800" anchor="ctr" anchorCtr="1"/>
              <a:lstStyle/>
              <a:p>
                <a:pPr algn="ctr" eaLnBrk="0" hangingPunct="0">
                  <a:defRPr/>
                </a:pPr>
                <a:r>
                  <a:rPr lang="ru-RU" sz="1000" b="1" dirty="0" err="1">
                    <a:solidFill>
                      <a:srgbClr val="2C2C2C"/>
                    </a:solidFill>
                  </a:rPr>
                  <a:t>Деклариро-вание</a:t>
                </a:r>
                <a:r>
                  <a:rPr lang="ru-RU" sz="1000" b="1" dirty="0">
                    <a:solidFill>
                      <a:srgbClr val="2C2C2C"/>
                    </a:solidFill>
                  </a:rPr>
                  <a:t> </a:t>
                </a:r>
              </a:p>
            </p:txBody>
          </p:sp>
          <p:sp>
            <p:nvSpPr>
              <p:cNvPr id="37929" name="Text Box 41"/>
              <p:cNvSpPr txBox="1">
                <a:spLocks noChangeArrowheads="1"/>
              </p:cNvSpPr>
              <p:nvPr/>
            </p:nvSpPr>
            <p:spPr bwMode="auto">
              <a:xfrm>
                <a:off x="8208" y="6885"/>
                <a:ext cx="1413" cy="634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18000" tIns="10800" rIns="18000" bIns="10800" anchor="ctr" anchorCtr="1"/>
              <a:lstStyle/>
              <a:p>
                <a:pPr algn="ctr" eaLnBrk="0" hangingPunct="0">
                  <a:defRPr/>
                </a:pPr>
                <a:r>
                  <a:rPr lang="ru-RU" sz="1200" b="1" dirty="0">
                    <a:solidFill>
                      <a:srgbClr val="2C2C2C"/>
                    </a:solidFill>
                  </a:rPr>
                  <a:t>Сертификат соответствия</a:t>
                </a:r>
              </a:p>
            </p:txBody>
          </p:sp>
          <p:sp>
            <p:nvSpPr>
              <p:cNvPr id="37930" name="Text Box 42"/>
              <p:cNvSpPr txBox="1">
                <a:spLocks noChangeArrowheads="1"/>
              </p:cNvSpPr>
              <p:nvPr/>
            </p:nvSpPr>
            <p:spPr bwMode="auto">
              <a:xfrm>
                <a:off x="9686" y="6885"/>
                <a:ext cx="1379" cy="634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18000" tIns="10800" rIns="18000" bIns="10800" anchor="ctr" anchorCtr="1"/>
              <a:lstStyle/>
              <a:p>
                <a:pPr algn="ctr" eaLnBrk="0" hangingPunct="0">
                  <a:defRPr/>
                </a:pPr>
                <a:r>
                  <a:rPr lang="ru-RU" sz="1200" b="1" dirty="0">
                    <a:solidFill>
                      <a:srgbClr val="2C2C2C"/>
                    </a:solidFill>
                  </a:rPr>
                  <a:t>Декларация соответствия</a:t>
                </a:r>
              </a:p>
            </p:txBody>
          </p:sp>
          <p:sp>
            <p:nvSpPr>
              <p:cNvPr id="37931" name="Line 43"/>
              <p:cNvSpPr>
                <a:spLocks noChangeShapeType="1"/>
              </p:cNvSpPr>
              <p:nvPr/>
            </p:nvSpPr>
            <p:spPr bwMode="auto">
              <a:xfrm>
                <a:off x="8901" y="6250"/>
                <a:ext cx="0" cy="635"/>
              </a:xfrm>
              <a:prstGeom prst="line">
                <a:avLst/>
              </a:prstGeom>
              <a:ln>
                <a:solidFill>
                  <a:schemeClr val="bg1"/>
                </a:solidFill>
                <a:headEnd/>
                <a:tailEnd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2" name="Line 44"/>
              <p:cNvSpPr>
                <a:spLocks noChangeShapeType="1"/>
              </p:cNvSpPr>
              <p:nvPr/>
            </p:nvSpPr>
            <p:spPr bwMode="auto">
              <a:xfrm>
                <a:off x="10521" y="6250"/>
                <a:ext cx="0" cy="635"/>
              </a:xfrm>
              <a:prstGeom prst="line">
                <a:avLst/>
              </a:prstGeom>
              <a:ln>
                <a:solidFill>
                  <a:schemeClr val="bg1"/>
                </a:solidFill>
                <a:headEnd/>
                <a:tailEnd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7933" name="Text Box 45"/>
            <p:cNvSpPr txBox="1">
              <a:spLocks noChangeArrowheads="1"/>
            </p:cNvSpPr>
            <p:nvPr/>
          </p:nvSpPr>
          <p:spPr bwMode="auto">
            <a:xfrm>
              <a:off x="4107" y="2602"/>
              <a:ext cx="594" cy="276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7200" tIns="3600" rIns="7200" bIns="3600" anchor="ctr" anchorCtr="1"/>
            <a:lstStyle/>
            <a:p>
              <a:pPr algn="ctr" eaLnBrk="0" hangingPunct="0">
                <a:defRPr/>
              </a:pPr>
              <a:r>
                <a:rPr lang="ru-RU" sz="1000" b="1" dirty="0">
                  <a:solidFill>
                    <a:srgbClr val="2C2C2C"/>
                  </a:solidFill>
                </a:rPr>
                <a:t>Обязательное</a:t>
              </a:r>
            </a:p>
          </p:txBody>
        </p:sp>
        <p:sp>
          <p:nvSpPr>
            <p:cNvPr id="37934" name="Text Box 46"/>
            <p:cNvSpPr txBox="1">
              <a:spLocks noChangeArrowheads="1"/>
            </p:cNvSpPr>
            <p:nvPr/>
          </p:nvSpPr>
          <p:spPr bwMode="auto">
            <a:xfrm>
              <a:off x="4819" y="2602"/>
              <a:ext cx="586" cy="276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7200" tIns="3600" rIns="7200" bIns="3600" anchor="ctr" anchorCtr="1"/>
            <a:lstStyle/>
            <a:p>
              <a:pPr algn="ctr" eaLnBrk="0" hangingPunct="0">
                <a:defRPr/>
              </a:pPr>
              <a:r>
                <a:rPr lang="ru-RU" sz="1000" b="1" dirty="0">
                  <a:solidFill>
                    <a:srgbClr val="2C2C2C"/>
                  </a:solidFill>
                </a:rPr>
                <a:t>Добровольное</a:t>
              </a:r>
            </a:p>
          </p:txBody>
        </p:sp>
        <p:sp>
          <p:nvSpPr>
            <p:cNvPr id="37935" name="Line 47"/>
            <p:cNvSpPr>
              <a:spLocks noChangeShapeType="1"/>
            </p:cNvSpPr>
            <p:nvPr/>
          </p:nvSpPr>
          <p:spPr bwMode="auto">
            <a:xfrm>
              <a:off x="4348" y="2878"/>
              <a:ext cx="0" cy="138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865" y="3016"/>
              <a:ext cx="760" cy="0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37" name="Line 49"/>
            <p:cNvSpPr>
              <a:spLocks noChangeShapeType="1"/>
            </p:cNvSpPr>
            <p:nvPr/>
          </p:nvSpPr>
          <p:spPr bwMode="auto">
            <a:xfrm>
              <a:off x="3865" y="3016"/>
              <a:ext cx="0" cy="172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38" name="Line 50"/>
            <p:cNvSpPr>
              <a:spLocks noChangeShapeType="1"/>
            </p:cNvSpPr>
            <p:nvPr/>
          </p:nvSpPr>
          <p:spPr bwMode="auto">
            <a:xfrm>
              <a:off x="4625" y="3016"/>
              <a:ext cx="0" cy="172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39" name="Text Box 51"/>
            <p:cNvSpPr txBox="1">
              <a:spLocks noChangeArrowheads="1"/>
            </p:cNvSpPr>
            <p:nvPr/>
          </p:nvSpPr>
          <p:spPr bwMode="auto">
            <a:xfrm>
              <a:off x="4872" y="3188"/>
              <a:ext cx="805" cy="276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eaLnBrk="0" hangingPunct="0">
                <a:defRPr/>
              </a:pPr>
              <a:r>
                <a:rPr lang="ru-RU" sz="1400" b="1" dirty="0" err="1">
                  <a:solidFill>
                    <a:srgbClr val="2C2C2C"/>
                  </a:solidFill>
                </a:rPr>
                <a:t>Сертифика-ция</a:t>
              </a:r>
              <a:endParaRPr lang="ru-RU" sz="1400" b="1" dirty="0">
                <a:solidFill>
                  <a:srgbClr val="2C2C2C"/>
                </a:solidFill>
              </a:endParaRPr>
            </a:p>
          </p:txBody>
        </p:sp>
        <p:sp>
          <p:nvSpPr>
            <p:cNvPr id="37940" name="Line 52"/>
            <p:cNvSpPr>
              <a:spLocks noChangeShapeType="1"/>
            </p:cNvSpPr>
            <p:nvPr/>
          </p:nvSpPr>
          <p:spPr bwMode="auto">
            <a:xfrm>
              <a:off x="5143" y="2878"/>
              <a:ext cx="0" cy="310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41" name="Text Box 53"/>
            <p:cNvSpPr txBox="1">
              <a:spLocks noChangeArrowheads="1"/>
            </p:cNvSpPr>
            <p:nvPr/>
          </p:nvSpPr>
          <p:spPr bwMode="auto">
            <a:xfrm>
              <a:off x="4901" y="3775"/>
              <a:ext cx="659" cy="310"/>
            </a:xfrm>
            <a:prstGeom prst="rect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7200" tIns="3600" rIns="7200" bIns="3600" anchor="ctr" anchorCtr="1"/>
            <a:lstStyle/>
            <a:p>
              <a:pPr algn="ctr" eaLnBrk="0" hangingPunct="0">
                <a:defRPr/>
              </a:pPr>
              <a:r>
                <a:rPr lang="ru-RU" sz="1200" b="1" dirty="0">
                  <a:solidFill>
                    <a:srgbClr val="2C2C2C"/>
                  </a:solidFill>
                </a:rPr>
                <a:t>Сертификат соответствия</a:t>
              </a:r>
            </a:p>
          </p:txBody>
        </p:sp>
        <p:sp>
          <p:nvSpPr>
            <p:cNvPr id="37942" name="Line 54"/>
            <p:cNvSpPr>
              <a:spLocks noChangeShapeType="1"/>
            </p:cNvSpPr>
            <p:nvPr/>
          </p:nvSpPr>
          <p:spPr bwMode="auto">
            <a:xfrm>
              <a:off x="5143" y="3464"/>
              <a:ext cx="0" cy="310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387" name="Номер слайда 4"/>
          <p:cNvSpPr txBox="1">
            <a:spLocks noGrp="1"/>
          </p:cNvSpPr>
          <p:nvPr/>
        </p:nvSpPr>
        <p:spPr bwMode="auto">
          <a:xfrm>
            <a:off x="7827963" y="64420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7195A8E-EDA7-42DF-9D8A-7675C2D83A82}" type="slidenum">
              <a:rPr lang="ru-RU" sz="1400">
                <a:solidFill>
                  <a:srgbClr val="FFD08B"/>
                </a:solidFill>
                <a:latin typeface="Lucida Sans Unicode" pitchFamily="34" charset="0"/>
              </a:rPr>
              <a:pPr algn="r"/>
              <a:t>9</a:t>
            </a:fld>
            <a:endParaRPr lang="ru-RU" sz="1400">
              <a:solidFill>
                <a:srgbClr val="FFD08B"/>
              </a:solidFill>
              <a:latin typeface="Lucida Sans Unicode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157163"/>
            <a:ext cx="9144000" cy="89217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Федеральный з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акон 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>
              <a:defRPr/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«О техническом регулировании»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Arial" charset="0"/>
              </a:rPr>
              <a:t>(от 27.12.2002 № 184-ФЗ)</a:t>
            </a: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0" y="6305548"/>
            <a:ext cx="1466850" cy="572400"/>
          </a:xfrm>
          <a:prstGeom prst="rect">
            <a:avLst/>
          </a:prstGeom>
          <a:solidFill>
            <a:srgbClr val="2C2C2C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К плану </a:t>
            </a:r>
          </a:p>
          <a:p>
            <a:pPr algn="ctr">
              <a:defRPr/>
            </a:pPr>
            <a:r>
              <a:rPr lang="ru-RU" sz="1400" dirty="0">
                <a:solidFill>
                  <a:srgbClr val="FFCC99"/>
                </a:solidFill>
                <a:hlinkClick r:id="rId3" action="ppaction://hlinksldjump"/>
              </a:rPr>
              <a:t>презентации</a:t>
            </a:r>
            <a:endParaRPr lang="ru-RU" sz="1400" dirty="0">
              <a:solidFill>
                <a:srgbClr val="FFCC99"/>
              </a:solidFill>
            </a:endParaRPr>
          </a:p>
        </p:txBody>
      </p:sp>
      <p:sp>
        <p:nvSpPr>
          <p:cNvPr id="16392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638300" y="6370638"/>
            <a:ext cx="6754813" cy="476250"/>
          </a:xfrm>
          <a:noFill/>
        </p:spPr>
        <p:txBody>
          <a:bodyPr anchor="ctr"/>
          <a:lstStyle/>
          <a:p>
            <a:pPr algn="ctr"/>
            <a:r>
              <a:rPr lang="ru-RU" smtClean="0"/>
              <a:t>Техническое регулирование в РФ в сфере обращения с отходами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rect">
            <a:fillToRect l="50000" t="50000" r="50000" b="50000"/>
          </a:path>
        </a:gradFill>
        <a:ln w="38100" cap="rnd" cmpd="sng" algn="ctr">
          <a:solidFill>
            <a:schemeClr val="tx1"/>
          </a:solidFill>
          <a:prstDash val="sysDot"/>
          <a:miter lim="800000"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rect">
            <a:fillToRect l="50000" t="50000" r="50000" b="50000"/>
          </a:path>
        </a:gradFill>
        <a:ln w="38100" cap="rnd" cmpd="sng" algn="ctr">
          <a:solidFill>
            <a:schemeClr val="tx1"/>
          </a:solidFill>
          <a:prstDash val="sysDot"/>
          <a:miter lim="800000"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14">
        <a:dk1>
          <a:srgbClr val="FFCC99"/>
        </a:dk1>
        <a:lt1>
          <a:srgbClr val="FFFFFF"/>
        </a:lt1>
        <a:dk2>
          <a:srgbClr val="FFCC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AE82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Специальное оформление">
  <a:themeElements>
    <a:clrScheme name="3_Специальное оформление 14">
      <a:dk1>
        <a:srgbClr val="FFCC99"/>
      </a:dk1>
      <a:lt1>
        <a:srgbClr val="FFFFFF"/>
      </a:lt1>
      <a:dk2>
        <a:srgbClr val="FFCC99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AE82"/>
      </a:accent4>
      <a:accent5>
        <a:srgbClr val="DAEDEF"/>
      </a:accent5>
      <a:accent6>
        <a:srgbClr val="2D2D8A"/>
      </a:accent6>
      <a:hlink>
        <a:srgbClr val="FFFFCC"/>
      </a:hlink>
      <a:folHlink>
        <a:srgbClr val="FFFF9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sm" len="sm"/>
          <a:tailEnd type="none" w="sm" len="sm"/>
        </a:ln>
      </a:spPr>
      <a:bodyPr vert="horz" wrap="none" lIns="90000" tIns="46800" rIns="90000" bIns="46800" numCol="1" rtlCol="0" anchor="ctr" anchorCtr="0" compatLnSpc="1">
        <a:prstTxWarp prst="textNoShape">
          <a:avLst/>
        </a:prstTxWarp>
        <a:spAutoFit/>
      </a:bodyPr>
      <a:lstStyle>
        <a:defPPr algn="ctr">
          <a:defRPr sz="2000" b="1" dirty="0" smtClean="0">
            <a:solidFill>
              <a:srgbClr val="FFCC99"/>
            </a:solidFill>
            <a:latin typeface="Century Gothic" pitchFamily="34" charset="0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  <a:lnDef>
      <a:spPr bwMode="auto">
        <a:ln>
          <a:headEnd type="none" w="sm" len="sm"/>
          <a:tailEnd type="none" w="sm" len="sm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14">
        <a:dk1>
          <a:srgbClr val="FFCC99"/>
        </a:dk1>
        <a:lt1>
          <a:srgbClr val="FFFFFF"/>
        </a:lt1>
        <a:dk2>
          <a:srgbClr val="FFCC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AE82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rect">
            <a:fillToRect l="50000" t="50000" r="50000" b="50000"/>
          </a:path>
        </a:gradFill>
        <a:ln w="38100" cap="rnd" cmpd="sng" algn="ctr">
          <a:solidFill>
            <a:schemeClr val="tx1"/>
          </a:solidFill>
          <a:prstDash val="sysDot"/>
          <a:miter lim="800000"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rect">
            <a:fillToRect l="50000" t="50000" r="50000" b="50000"/>
          </a:path>
        </a:gradFill>
        <a:ln w="38100" cap="rnd" cmpd="sng" algn="ctr">
          <a:solidFill>
            <a:schemeClr val="tx1"/>
          </a:solidFill>
          <a:prstDash val="sysDot"/>
          <a:miter lim="800000"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14">
        <a:dk1>
          <a:srgbClr val="FFCC99"/>
        </a:dk1>
        <a:lt1>
          <a:srgbClr val="FFFFFF"/>
        </a:lt1>
        <a:dk2>
          <a:srgbClr val="FFCC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AE82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rect">
            <a:fillToRect l="50000" t="50000" r="50000" b="50000"/>
          </a:path>
        </a:gradFill>
        <a:ln w="38100" cap="rnd" cmpd="sng" algn="ctr">
          <a:solidFill>
            <a:schemeClr val="tx1"/>
          </a:solidFill>
          <a:prstDash val="sysDot"/>
          <a:miter lim="800000"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rect">
            <a:fillToRect l="50000" t="50000" r="50000" b="50000"/>
          </a:path>
        </a:gradFill>
        <a:ln w="38100" cap="rnd" cmpd="sng" algn="ctr">
          <a:solidFill>
            <a:schemeClr val="tx1"/>
          </a:solidFill>
          <a:prstDash val="sysDot"/>
          <a:miter lim="800000"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14">
        <a:dk1>
          <a:srgbClr val="FFCC99"/>
        </a:dk1>
        <a:lt1>
          <a:srgbClr val="FFFFFF"/>
        </a:lt1>
        <a:dk2>
          <a:srgbClr val="FFCC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AE82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Специальное оформление">
  <a:themeElements>
    <a:clrScheme name="10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FFFF99"/>
      </a:folHlink>
    </a:clrScheme>
    <a:fontScheme name="10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rect">
            <a:fillToRect l="50000" t="50000" r="50000" b="50000"/>
          </a:path>
        </a:gradFill>
        <a:ln w="38100" cap="rnd" cmpd="sng" algn="ctr">
          <a:solidFill>
            <a:schemeClr val="tx1"/>
          </a:solidFill>
          <a:prstDash val="sysDot"/>
          <a:miter lim="800000"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rect">
            <a:fillToRect l="50000" t="50000" r="50000" b="50000"/>
          </a:path>
        </a:gradFill>
        <a:ln w="38100" cap="rnd" cmpd="sng" algn="ctr">
          <a:solidFill>
            <a:schemeClr val="tx1"/>
          </a:solidFill>
          <a:prstDash val="sysDot"/>
          <a:miter lim="800000"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0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Специальное оформление 14">
        <a:dk1>
          <a:srgbClr val="FFCC99"/>
        </a:dk1>
        <a:lt1>
          <a:srgbClr val="FFFFFF"/>
        </a:lt1>
        <a:dk2>
          <a:srgbClr val="FFCC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AE82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Специальное оформление">
  <a:themeElements>
    <a:clrScheme name="11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FFFF99"/>
      </a:folHlink>
    </a:clrScheme>
    <a:fontScheme name="1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rect">
            <a:fillToRect l="50000" t="50000" r="50000" b="50000"/>
          </a:path>
        </a:gradFill>
        <a:ln w="38100" cap="rnd" cmpd="sng" algn="ctr">
          <a:solidFill>
            <a:schemeClr val="tx1"/>
          </a:solidFill>
          <a:prstDash val="sysDot"/>
          <a:miter lim="800000"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rect">
            <a:fillToRect l="50000" t="50000" r="50000" b="50000"/>
          </a:path>
        </a:gradFill>
        <a:ln w="38100" cap="rnd" cmpd="sng" algn="ctr">
          <a:solidFill>
            <a:schemeClr val="tx1"/>
          </a:solidFill>
          <a:prstDash val="sysDot"/>
          <a:miter lim="800000"/>
          <a:headEnd type="none" w="sm" len="sm"/>
          <a:tailEnd type="none" w="sm" len="sm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Специальное оформление 14">
        <a:dk1>
          <a:srgbClr val="FFCC99"/>
        </a:dk1>
        <a:lt1>
          <a:srgbClr val="FFFFFF"/>
        </a:lt1>
        <a:dk2>
          <a:srgbClr val="FFCC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AE82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Специальное оформление">
  <a:themeElements>
    <a:clrScheme name="12_Специальное оформление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FFFF99"/>
      </a:folHlink>
    </a:clrScheme>
    <a:fontScheme name="1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Специальное оформление 14">
        <a:dk1>
          <a:srgbClr val="FFCC99"/>
        </a:dk1>
        <a:lt1>
          <a:srgbClr val="FFFFFF"/>
        </a:lt1>
        <a:dk2>
          <a:srgbClr val="FFCC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AE82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_45</Template>
  <TotalTime>3027</TotalTime>
  <Words>1754</Words>
  <Application>Microsoft Office PowerPoint</Application>
  <PresentationFormat>Экран (4:3)</PresentationFormat>
  <Paragraphs>370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2_Специальное оформление</vt:lpstr>
      <vt:lpstr>3_Специальное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жизненного цикла продукции  в соответствии с требованиями МС ИСО 9000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Приоритетные направления деятельности в области стандартизации отходов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 DreamCastle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Касьянов</dc:creator>
  <cp:lastModifiedBy>Пользователь Windows</cp:lastModifiedBy>
  <cp:revision>393</cp:revision>
  <dcterms:created xsi:type="dcterms:W3CDTF">2007-10-01T06:56:40Z</dcterms:created>
  <dcterms:modified xsi:type="dcterms:W3CDTF">2019-06-02T16:16:35Z</dcterms:modified>
</cp:coreProperties>
</file>