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31"/>
  </p:notesMasterIdLst>
  <p:handoutMasterIdLst>
    <p:handoutMasterId r:id="rId32"/>
  </p:handoutMasterIdLst>
  <p:sldIdLst>
    <p:sldId id="256" r:id="rId5"/>
    <p:sldId id="435" r:id="rId6"/>
    <p:sldId id="431" r:id="rId7"/>
    <p:sldId id="432" r:id="rId8"/>
    <p:sldId id="434" r:id="rId9"/>
    <p:sldId id="430" r:id="rId10"/>
    <p:sldId id="436" r:id="rId11"/>
    <p:sldId id="437" r:id="rId12"/>
    <p:sldId id="438" r:id="rId13"/>
    <p:sldId id="439" r:id="rId14"/>
    <p:sldId id="461" r:id="rId15"/>
    <p:sldId id="442" r:id="rId16"/>
    <p:sldId id="408" r:id="rId17"/>
    <p:sldId id="416" r:id="rId18"/>
    <p:sldId id="417" r:id="rId19"/>
    <p:sldId id="458" r:id="rId20"/>
    <p:sldId id="418" r:id="rId21"/>
    <p:sldId id="423" r:id="rId22"/>
    <p:sldId id="456" r:id="rId23"/>
    <p:sldId id="457" r:id="rId24"/>
    <p:sldId id="444" r:id="rId25"/>
    <p:sldId id="447" r:id="rId26"/>
    <p:sldId id="448" r:id="rId27"/>
    <p:sldId id="459" r:id="rId28"/>
    <p:sldId id="451" r:id="rId29"/>
    <p:sldId id="333" r:id="rId30"/>
  </p:sldIdLst>
  <p:sldSz cx="9144000" cy="6858000" type="screen4x3"/>
  <p:notesSz cx="6718300" cy="9867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A21F230-055A-4442-8AF1-956E28416DB8}">
          <p14:sldIdLst>
            <p14:sldId id="256"/>
            <p14:sldId id="435"/>
            <p14:sldId id="431"/>
            <p14:sldId id="432"/>
            <p14:sldId id="434"/>
            <p14:sldId id="430"/>
            <p14:sldId id="436"/>
            <p14:sldId id="437"/>
            <p14:sldId id="438"/>
            <p14:sldId id="439"/>
            <p14:sldId id="461"/>
            <p14:sldId id="442"/>
            <p14:sldId id="408"/>
            <p14:sldId id="416"/>
            <p14:sldId id="417"/>
            <p14:sldId id="458"/>
            <p14:sldId id="418"/>
            <p14:sldId id="423"/>
            <p14:sldId id="456"/>
            <p14:sldId id="457"/>
            <p14:sldId id="444"/>
            <p14:sldId id="447"/>
            <p14:sldId id="448"/>
            <p14:sldId id="459"/>
            <p14:sldId id="451"/>
            <p14:sldId id="33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8" userDrawn="1">
          <p15:clr>
            <a:srgbClr val="A4A3A4"/>
          </p15:clr>
        </p15:guide>
        <p15:guide id="2" pos="211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34"/>
    <a:srgbClr val="FF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89651" autoAdjust="0"/>
  </p:normalViewPr>
  <p:slideViewPr>
    <p:cSldViewPr>
      <p:cViewPr varScale="1">
        <p:scale>
          <a:sx n="92" d="100"/>
          <a:sy n="92" d="100"/>
        </p:scale>
        <p:origin x="-11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localhost\Users\olegshumikhin\Yandex.Disk.localized\&#1056;&#1072;&#1073;&#1086;&#1090;&#1072;\&#1042;&#1086;&#1076;&#1072;\&#1055;&#1083;&#1072;&#1090;&#1077;&#1078;&#1080;\2%20&#1101;&#1090;&#1072;&#1087;\&#1084;&#1086;&#1077;\&#1053;&#1086;&#1074;&#1099;&#1080;&#774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olegshumikhin\Yandex.Disk.localized\&#1056;&#1072;&#1073;&#1086;&#1090;&#1072;\&#1042;&#1086;&#1076;&#1072;\&#1055;&#1083;&#1072;&#1090;&#1077;&#1078;&#1080;\&#1084;&#1086;&#1077;\&#1053;&#1086;&#1074;&#1099;&#1080;&#774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Структура забора воды из природных источников по видам экономической деятельности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90-4CC8-A3C5-FD86251009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90-4CC8-A3C5-FD86251009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090-4CC8-A3C5-FD86251009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090-4CC8-A3C5-FD86251009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090-4CC8-A3C5-FD86251009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Sheet1!$R$39:$R$43</c:f>
              <c:strCache>
                <c:ptCount val="5"/>
                <c:pt idx="0">
                  <c:v>Раздел А. Сельское хозяйство, охота и лесное хозяйство</c:v>
                </c:pt>
                <c:pt idx="1">
                  <c:v>Раздел D. Обрабатывающие производства</c:v>
                </c:pt>
                <c:pt idx="2">
                  <c:v>(40). Производство, передача и распределение электроэнергии, газа, пара и горячей воды</c:v>
                </c:pt>
                <c:pt idx="3">
                  <c:v>(41). Сбор, очистка и распределение воды</c:v>
                </c:pt>
                <c:pt idx="4">
                  <c:v>Другие</c:v>
                </c:pt>
              </c:strCache>
            </c:strRef>
          </c:cat>
          <c:val>
            <c:numRef>
              <c:f>Sheet1!$S$39:$S$43</c:f>
              <c:numCache>
                <c:formatCode>0.00</c:formatCode>
                <c:ptCount val="5"/>
                <c:pt idx="0">
                  <c:v>16289.9</c:v>
                </c:pt>
                <c:pt idx="1">
                  <c:v>4240.55</c:v>
                </c:pt>
                <c:pt idx="2">
                  <c:v>25001.93</c:v>
                </c:pt>
                <c:pt idx="3">
                  <c:v>12732.99</c:v>
                </c:pt>
                <c:pt idx="4">
                  <c:v>11233.169999999989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090-4CC8-A3C5-FD862510099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881203599550071"/>
          <c:y val="0.25618627913159892"/>
          <c:w val="0.38261653543307089"/>
          <c:h val="0.676492966504562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 воды из природных источников в 2016 году по видам экономической деятельности</a:t>
            </a:r>
          </a:p>
        </c:rich>
      </c:tx>
      <c:layout>
        <c:manualLayout>
          <c:xMode val="edge"/>
          <c:yMode val="edge"/>
          <c:x val="0.13234373929621071"/>
          <c:y val="1.772116926228307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2B2-7D4C-B076-C4C007B3DF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2B2-7D4C-B076-C4C007B3DF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2B2-7D4C-B076-C4C007B3DF3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2B2-7D4C-B076-C4C007B3DF3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2B2-7D4C-B076-C4C007B3DF3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2B2-7D4C-B076-C4C007B3DF3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32B2-7D4C-B076-C4C007B3DF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Лист1!$B$5:$B$11</c:f>
              <c:strCache>
                <c:ptCount val="7"/>
                <c:pt idx="0">
                  <c:v>Раздел А. Сельское хозяйство, охота и лесное хозяйство</c:v>
                </c:pt>
                <c:pt idx="1">
                  <c:v>Раздел В. Рыболовство, рыбоводство</c:v>
                </c:pt>
                <c:pt idx="2">
                  <c:v>Раздел С. Добыча полезных ископаемых</c:v>
                </c:pt>
                <c:pt idx="3">
                  <c:v>Раздел D. Обрабатывающие производства</c:v>
                </c:pt>
                <c:pt idx="4">
                  <c:v>(40). Производство, передача и распределение электроэнергии, газа, пара и горячей воды</c:v>
                </c:pt>
                <c:pt idx="5">
                  <c:v>(41). Сбор, очистка и распределение воды</c:v>
                </c:pt>
                <c:pt idx="6">
                  <c:v>Другие</c:v>
                </c:pt>
              </c:strCache>
            </c:strRef>
          </c:cat>
          <c:val>
            <c:numRef>
              <c:f>Лист1!$C$5:$C$11</c:f>
              <c:numCache>
                <c:formatCode>0.00</c:formatCode>
                <c:ptCount val="7"/>
                <c:pt idx="0">
                  <c:v>16289.9</c:v>
                </c:pt>
                <c:pt idx="1">
                  <c:v>1949.53</c:v>
                </c:pt>
                <c:pt idx="2" formatCode="#,##0.00">
                  <c:v>5084.42</c:v>
                </c:pt>
                <c:pt idx="3">
                  <c:v>4240.55</c:v>
                </c:pt>
                <c:pt idx="4">
                  <c:v>25001.93</c:v>
                </c:pt>
                <c:pt idx="5">
                  <c:v>12732.99</c:v>
                </c:pt>
                <c:pt idx="6">
                  <c:v>1174.0700000000002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32B2-7D4C-B076-C4C007B3DF3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61474043867617"/>
          <c:y val="0.13530573322540881"/>
          <c:w val="0.3370374603186167"/>
          <c:h val="0.8646942667745910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Забор воды из природных источников промышленными предприятиями</a:t>
            </a:r>
            <a:r>
              <a:rPr lang="ru-RU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видам экономической деятельности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94-9F45-9DA0-F04CD491A6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694-9F45-9DA0-F04CD491A6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694-9F45-9DA0-F04CD491A6F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694-9F45-9DA0-F04CD491A6F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694-9F45-9DA0-F04CD491A6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Лист2!$A$18:$A$22</c:f>
              <c:strCache>
                <c:ptCount val="5"/>
                <c:pt idx="0">
                  <c:v>Подраздел DE. Целлюлозно-бумажное производство; издательская и полиграфическая деятельность</c:v>
                </c:pt>
                <c:pt idx="1">
                  <c:v>Подраздел DF. Производство кокса, нефтепродуктов и ядерных материалов</c:v>
                </c:pt>
                <c:pt idx="2">
                  <c:v>Подраздел DG. Химическое производство</c:v>
                </c:pt>
                <c:pt idx="3">
                  <c:v>Подраздел DJ. Металлургическое производство и производство готовых металлических изделий</c:v>
                </c:pt>
                <c:pt idx="4">
                  <c:v>Другие</c:v>
                </c:pt>
              </c:strCache>
            </c:strRef>
          </c:cat>
          <c:val>
            <c:numRef>
              <c:f>Лист2!$B$18:$B$22</c:f>
              <c:numCache>
                <c:formatCode>0.00</c:formatCode>
                <c:ptCount val="5"/>
                <c:pt idx="0">
                  <c:v>1034.22</c:v>
                </c:pt>
                <c:pt idx="1">
                  <c:v>710.04</c:v>
                </c:pt>
                <c:pt idx="2">
                  <c:v>812.26</c:v>
                </c:pt>
                <c:pt idx="3">
                  <c:v>927.88</c:v>
                </c:pt>
                <c:pt idx="4">
                  <c:v>689.09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694-9F45-9DA0-F04CD491A6F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662232966178364"/>
          <c:y val="0.21060003189609758"/>
          <c:w val="0.374480960448839"/>
          <c:h val="0.741799298285853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потерь воды при транспортировке,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Всего по стране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Лист1!$C$117:$C$124</c:f>
              <c:numCache>
                <c:formatCode>0</c:formatCode>
                <c:ptCount val="8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Лист1!$F$4:$F$11</c:f>
              <c:numCache>
                <c:formatCode>0.00</c:formatCode>
                <c:ptCount val="8"/>
                <c:pt idx="0">
                  <c:v>10.019189027651073</c:v>
                </c:pt>
                <c:pt idx="1">
                  <c:v>9.7367504480371849</c:v>
                </c:pt>
                <c:pt idx="2">
                  <c:v>9.56640809353833</c:v>
                </c:pt>
                <c:pt idx="3">
                  <c:v>10.453474267410197</c:v>
                </c:pt>
                <c:pt idx="4">
                  <c:v>9.9768751242407916</c:v>
                </c:pt>
                <c:pt idx="5">
                  <c:v>10.868485427182661</c:v>
                </c:pt>
                <c:pt idx="6">
                  <c:v>9.946516956312438</c:v>
                </c:pt>
                <c:pt idx="7">
                  <c:v>9.7712987927516171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23E-944F-9844-1C17872B23EA}"/>
            </c:ext>
          </c:extLst>
        </c:ser>
        <c:ser>
          <c:idx val="1"/>
          <c:order val="1"/>
          <c:tx>
            <c:v>По виду экономической деятельности "сбор, очистка и распределение воды"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Лист1!$C$117:$C$124</c:f>
              <c:numCache>
                <c:formatCode>0</c:formatCode>
                <c:ptCount val="8"/>
                <c:pt idx="0">
                  <c:v>2005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</c:numCache>
            </c:numRef>
          </c:cat>
          <c:val>
            <c:numRef>
              <c:f>Лист1!$F$117:$F$124</c:f>
              <c:numCache>
                <c:formatCode>0.00</c:formatCode>
                <c:ptCount val="8"/>
                <c:pt idx="0">
                  <c:v>16.942453584712268</c:v>
                </c:pt>
                <c:pt idx="1">
                  <c:v>15.441594237313</c:v>
                </c:pt>
                <c:pt idx="2">
                  <c:v>15.871090209735318</c:v>
                </c:pt>
                <c:pt idx="3">
                  <c:v>16.575507962657881</c:v>
                </c:pt>
                <c:pt idx="4">
                  <c:v>16.245452083592884</c:v>
                </c:pt>
                <c:pt idx="5">
                  <c:v>16.544445352522118</c:v>
                </c:pt>
                <c:pt idx="6">
                  <c:v>16.324146580758413</c:v>
                </c:pt>
                <c:pt idx="7">
                  <c:v>15.320046587643594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23E-944F-9844-1C17872B2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394304"/>
        <c:axId val="183189504"/>
      </c:lineChart>
      <c:catAx>
        <c:axId val="18339430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89504"/>
        <c:crosses val="autoZero"/>
        <c:auto val="1"/>
        <c:lblAlgn val="ctr"/>
        <c:lblOffset val="100"/>
        <c:noMultiLvlLbl val="0"/>
      </c:catAx>
      <c:valAx>
        <c:axId val="18318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Потери воды при транспортировке, </a:t>
                </a:r>
                <a:r>
                  <a:rPr lang="en-US"/>
                  <a:t>%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39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Удельная водная рента</a:t>
            </a:r>
            <a:r>
              <a:rPr lang="ru-RU" baseline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водоемких отраслей промышленности, руб. / куб. м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0308175878271792E-2"/>
          <c:y val="0.12101300479123887"/>
          <c:w val="0.85738569882100213"/>
          <c:h val="0.6649739419122917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Лист3!$B$4:$B$11</c:f>
              <c:strCache>
                <c:ptCount val="8"/>
                <c:pt idx="0">
                  <c:v>21 Производство целлюлозы, древесной массы, бумаги, картона и  изделий из них</c:v>
                </c:pt>
                <c:pt idx="1">
                  <c:v>13.1 Добыча  и обогащение железных руд </c:v>
                </c:pt>
                <c:pt idx="2">
                  <c:v>13.20 Добыча  и обогащение руд цветных металлов, кроме урановой и ториевой руд</c:v>
                </c:pt>
                <c:pt idx="3">
                  <c:v>Подраздел DG 24 Химическое производство</c:v>
                </c:pt>
                <c:pt idx="4">
                  <c:v>27.1 Производства чугуна, стали и ферросплавов</c:v>
                </c:pt>
                <c:pt idx="5">
                  <c:v>24.7 Производство искусственных и синтетических волокон (входит в очень водоемкие обрабатывающие производства)</c:v>
                </c:pt>
                <c:pt idx="6">
                  <c:v>27.42 Производство алюминия  (входит в обрабатывающие пр-ва). </c:v>
                </c:pt>
                <c:pt idx="7">
                  <c:v> 23.1+23.2 Производство кокса, нефтепродуктов</c:v>
                </c:pt>
              </c:strCache>
            </c:strRef>
          </c:cat>
          <c:val>
            <c:numRef>
              <c:f>Лист3!$C$4:$C$11</c:f>
              <c:numCache>
                <c:formatCode>0.0</c:formatCode>
                <c:ptCount val="8"/>
                <c:pt idx="0" formatCode="General">
                  <c:v>3.7</c:v>
                </c:pt>
                <c:pt idx="1">
                  <c:v>47.10566261942347</c:v>
                </c:pt>
                <c:pt idx="2">
                  <c:v>29.598910806315491</c:v>
                </c:pt>
                <c:pt idx="3">
                  <c:v>34.838024279468172</c:v>
                </c:pt>
                <c:pt idx="4">
                  <c:v>31.220979088908933</c:v>
                </c:pt>
                <c:pt idx="5">
                  <c:v>45.374376401405598</c:v>
                </c:pt>
                <c:pt idx="6">
                  <c:v>18.192289294870697</c:v>
                </c:pt>
                <c:pt idx="7">
                  <c:v>273.42019770623796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57-5948-97D9-116A3162E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168000"/>
        <c:axId val="183194688"/>
      </c:barChart>
      <c:catAx>
        <c:axId val="18316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94688"/>
        <c:crosses val="autoZero"/>
        <c:auto val="1"/>
        <c:lblAlgn val="ctr"/>
        <c:lblOffset val="100"/>
        <c:noMultiLvlLbl val="0"/>
      </c:catAx>
      <c:valAx>
        <c:axId val="183194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6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395"/>
          </a:xfrm>
          <a:prstGeom prst="rect">
            <a:avLst/>
          </a:prstGeom>
        </p:spPr>
        <p:txBody>
          <a:bodyPr vert="horz" lIns="90242" tIns="45121" rIns="90242" bIns="4512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0242" tIns="45121" rIns="90242" bIns="45121" rtlCol="0"/>
          <a:lstStyle>
            <a:lvl1pPr algn="r">
              <a:defRPr sz="1200"/>
            </a:lvl1pPr>
          </a:lstStyle>
          <a:p>
            <a:fld id="{65303CC7-3E71-4870-8AE2-BC8AB8603305}" type="datetimeFigureOut">
              <a:rPr lang="ru-RU" smtClean="0"/>
              <a:pPr/>
              <a:t>02.06.2019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2793"/>
            <a:ext cx="2911263" cy="493395"/>
          </a:xfrm>
          <a:prstGeom prst="rect">
            <a:avLst/>
          </a:prstGeom>
        </p:spPr>
        <p:txBody>
          <a:bodyPr vert="horz" lIns="90242" tIns="45121" rIns="90242" bIns="4512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05482" y="9372793"/>
            <a:ext cx="2911263" cy="493395"/>
          </a:xfrm>
          <a:prstGeom prst="rect">
            <a:avLst/>
          </a:prstGeom>
        </p:spPr>
        <p:txBody>
          <a:bodyPr vert="horz" lIns="90242" tIns="45121" rIns="90242" bIns="45121" rtlCol="0" anchor="b"/>
          <a:lstStyle>
            <a:lvl1pPr algn="r">
              <a:defRPr sz="1200"/>
            </a:lvl1pPr>
          </a:lstStyle>
          <a:p>
            <a:fld id="{9E530205-C871-4BFC-93A2-4A1BEC55184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758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395"/>
          </a:xfrm>
          <a:prstGeom prst="rect">
            <a:avLst/>
          </a:prstGeom>
        </p:spPr>
        <p:txBody>
          <a:bodyPr vert="horz" lIns="90242" tIns="45121" rIns="90242" bIns="45121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0242" tIns="45121" rIns="90242" bIns="45121" rtlCol="0"/>
          <a:lstStyle>
            <a:lvl1pPr algn="r">
              <a:defRPr sz="1200"/>
            </a:lvl1pPr>
          </a:lstStyle>
          <a:p>
            <a:fld id="{D796AFF0-2258-4491-9C91-81C14E6C18A9}" type="datetimeFigureOut">
              <a:rPr lang="ru-RU" smtClean="0"/>
              <a:pPr/>
              <a:t>02.06.2019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42" tIns="45121" rIns="90242" bIns="45121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1830" y="4687253"/>
            <a:ext cx="5374640" cy="4440555"/>
          </a:xfrm>
          <a:prstGeom prst="rect">
            <a:avLst/>
          </a:prstGeom>
        </p:spPr>
        <p:txBody>
          <a:bodyPr vert="horz" lIns="90242" tIns="45121" rIns="90242" bIns="4512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793"/>
            <a:ext cx="2911263" cy="493395"/>
          </a:xfrm>
          <a:prstGeom prst="rect">
            <a:avLst/>
          </a:prstGeom>
        </p:spPr>
        <p:txBody>
          <a:bodyPr vert="horz" lIns="90242" tIns="45121" rIns="90242" bIns="45121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5482" y="9372793"/>
            <a:ext cx="2911263" cy="493395"/>
          </a:xfrm>
          <a:prstGeom prst="rect">
            <a:avLst/>
          </a:prstGeom>
        </p:spPr>
        <p:txBody>
          <a:bodyPr vert="horz" lIns="90242" tIns="45121" rIns="90242" bIns="45121" rtlCol="0" anchor="b"/>
          <a:lstStyle>
            <a:lvl1pPr algn="r">
              <a:defRPr sz="1200"/>
            </a:lvl1pPr>
          </a:lstStyle>
          <a:p>
            <a:fld id="{624D52E0-1795-410A-B9E6-337C8F294F7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61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D52E0-1795-410A-B9E6-337C8F294F7A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953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3763" y="739775"/>
            <a:ext cx="4932362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04738" y="9372455"/>
            <a:ext cx="291199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242" tIns="45121" rIns="90242" bIns="4512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025BB-9CDF-46D5-8C33-085C91A510F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433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D52E0-1795-410A-B9E6-337C8F294F7A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026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6C6AA-B5C3-274B-AE1B-E6B64195F7AA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15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D52E0-1795-410A-B9E6-337C8F294F7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840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639AA-9276-4B2A-8D52-5FD7B0F6913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626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3763" y="739775"/>
            <a:ext cx="4932362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04738" y="9372455"/>
            <a:ext cx="291199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242" tIns="45121" rIns="90242" bIns="45121" anchor="b"/>
          <a:lstStyle/>
          <a:p>
            <a:pPr algn="r" eaLnBrk="1" hangingPunct="1"/>
            <a:fld id="{89E025BB-9CDF-46D5-8C33-085C91A510F8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14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76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3763" y="739775"/>
            <a:ext cx="4932362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04738" y="9372455"/>
            <a:ext cx="291199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242" tIns="45121" rIns="90242" bIns="45121" anchor="b"/>
          <a:lstStyle/>
          <a:p>
            <a:pPr algn="r"/>
            <a:fld id="{89E025BB-9CDF-46D5-8C33-085C91A510F8}" type="slidenum">
              <a:rPr lang="ru-RU" altLang="ru-RU" sz="1200">
                <a:solidFill>
                  <a:srgbClr val="000000"/>
                </a:solidFill>
              </a:rPr>
              <a:pPr algn="r"/>
              <a:t>15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04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3763" y="739775"/>
            <a:ext cx="4932362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04738" y="9372455"/>
            <a:ext cx="291199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242" tIns="45121" rIns="90242" bIns="45121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025BB-9CDF-46D5-8C33-085C91A510F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61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3763" y="739775"/>
            <a:ext cx="4932362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04738" y="9372455"/>
            <a:ext cx="291199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242" tIns="45121" rIns="90242" bIns="45121" anchor="b"/>
          <a:lstStyle/>
          <a:p>
            <a:pPr algn="r"/>
            <a:fld id="{89E025BB-9CDF-46D5-8C33-085C91A510F8}" type="slidenum">
              <a:rPr lang="ru-RU" altLang="ru-RU" sz="1200">
                <a:solidFill>
                  <a:srgbClr val="000000"/>
                </a:solidFill>
              </a:rPr>
              <a:pPr algn="r"/>
              <a:t>17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52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3763" y="739775"/>
            <a:ext cx="4932362" cy="37004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40964" name="Номер слайда 3"/>
          <p:cNvSpPr txBox="1">
            <a:spLocks noGrp="1"/>
          </p:cNvSpPr>
          <p:nvPr/>
        </p:nvSpPr>
        <p:spPr bwMode="auto">
          <a:xfrm>
            <a:off x="3804738" y="9372455"/>
            <a:ext cx="2911995" cy="49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242" tIns="45121" rIns="90242" bIns="45121" anchor="b"/>
          <a:lstStyle/>
          <a:p>
            <a:pPr algn="r"/>
            <a:fld id="{89E025BB-9CDF-46D5-8C33-085C91A510F8}" type="slidenum">
              <a:rPr lang="ru-RU" altLang="ru-RU" sz="1200">
                <a:solidFill>
                  <a:srgbClr val="000000"/>
                </a:solidFill>
              </a:rPr>
              <a:pPr algn="r"/>
              <a:t>18</a:t>
            </a:fld>
            <a:endParaRPr lang="ru-RU" altLang="ru-RU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6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B5A05-07B1-43F0-9BE7-2F9C26B64E3C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79107-B371-4DDD-85E5-6E17B9D7E39E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9C71-87EB-44F5-93CE-CBD4FBBEBDDD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ED3B-7E01-408B-9851-A648F67102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76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CFAE-D84A-49AD-A8B4-76D22E1210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24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9EE68-1113-4446-BC85-9EBF96CEBE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90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1654-C183-46BA-B160-C9641A1F9AD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50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5412C-CEE1-49CF-BB2C-2F2E4E26A23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32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BA01-67F3-4675-B006-2D1D29AB58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89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0384-4683-44BC-8DB1-89F8CE91F3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96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B4A8C-1766-46E4-8099-3E3CED8C73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9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D7654-D340-40D1-B772-8BA510939BB5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4D69-D636-40D0-BD26-469C3BF992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0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3B309-DFB1-4CFA-9390-6F12B4F50B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50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16423-D759-43B9-81C0-AFC0BE066C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65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CD72E-AAAD-4AF5-894B-5ADB9DDF47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78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DD7B2-6CC8-4909-BC5D-BCB40123CC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961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784D7-93FB-404A-B1B2-3EB5A74CE45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1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3A1-2586-4D99-BC25-0833B566B7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54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809C-090D-41B6-B399-D88CEAA8A39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83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4A86C-94E3-4F47-92DC-F02694701A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75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9C454-3880-4EED-AFFE-DC245E7225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8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EA64-F54E-431C-A202-8D35E31923C5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0F812-4CD2-4923-80C1-98706D7EEF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362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32397-62DD-4194-A0DC-903780CE1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23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A4897-0BF2-4485-A398-15A49B8EF8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2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B55C-35B6-419E-8EC1-0D62C9EB72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75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94999-6716-9046-8FC8-FB519ED445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538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ABC12-CF08-AE4E-B9BB-61733CD325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61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C7A2-7F0F-D34C-BD94-CF835B4E78C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30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10717-E997-9948-833C-FE3E3DE989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54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5B8F4-0919-3B46-BA96-A0F6D7F9C7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76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4C3DB-D3E0-B848-A450-8F30C0F1DB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3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6B25-B043-4E11-888D-C405613458EF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DBC29-3596-0446-8A2C-69019B26C2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06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779A-5CA0-5F49-A60F-F1A5702BF3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47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5A8BA-0853-D242-AF84-A410B8FC999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05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7028C-57D3-B447-BC02-2E3D3F78D1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02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B9500-940A-3147-B62B-F049E3E54D4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35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4FEF-4371-4919-BDA0-6225BE251914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4681-FFEB-4335-83FD-4B90E57CC02C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B682-4DE4-4CF9-9713-A0DBFB42D1C0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A8158-068A-4F15-BA93-1D9C32EEFB46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392D9-9D57-447B-A298-82B42B04BEC9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8E86332-B39E-4EC0-934E-C97925FB1F64}" type="datetime1">
              <a:rPr lang="ru-RU" smtClean="0"/>
              <a:t>02.06.2019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0F6AD8-F1BD-4923-9C91-3DC078B669A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4DB12-A2F8-4B80-8F4D-18A6943CBB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0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5F84-CBF1-42EA-8C20-08601339F00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02.06.2019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63437-7DA3-104F-9909-BD94446A3B5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3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6E3AF-46C1-8B48-9FCE-B14FD14E8A7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02.06.2019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1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580184" cy="3212976"/>
          </a:xfrm>
        </p:spPr>
        <p:txBody>
          <a:bodyPr>
            <a:noAutofit/>
          </a:bodyPr>
          <a:lstStyle/>
          <a:p>
            <a:pPr algn="ctr"/>
            <a:r>
              <a:rPr lang="ru-RU" sz="3600" b="0" dirty="0">
                <a:solidFill>
                  <a:schemeClr val="bg1"/>
                </a:solidFill>
                <a:effectLst/>
              </a:rPr>
              <a:t> </a:t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3600" b="0" dirty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3600" b="0" dirty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3600" b="0" dirty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3600" b="0" dirty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36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 smtClean="0">
                <a:solidFill>
                  <a:schemeClr val="bg1"/>
                </a:solidFill>
                <a:effectLst/>
              </a:rPr>
            </a:br>
            <a:r>
              <a:rPr lang="ru-RU" sz="36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 smtClean="0">
                <a:solidFill>
                  <a:schemeClr val="bg1"/>
                </a:solidFill>
                <a:effectLst/>
              </a:rPr>
            </a:br>
            <a:r>
              <a:rPr lang="ru-RU" sz="36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 smtClean="0">
                <a:solidFill>
                  <a:schemeClr val="bg1"/>
                </a:solidFill>
                <a:effectLst/>
              </a:rPr>
            </a:br>
            <a:r>
              <a:rPr lang="ru-RU" sz="3600" b="0" dirty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36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 smtClean="0">
                <a:solidFill>
                  <a:schemeClr val="bg1"/>
                </a:solidFill>
                <a:effectLst/>
              </a:rPr>
            </a:br>
            <a:r>
              <a:rPr lang="ru-RU" sz="36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 smtClean="0">
                <a:solidFill>
                  <a:schemeClr val="bg1"/>
                </a:solidFill>
                <a:effectLst/>
              </a:rPr>
            </a:br>
            <a:r>
              <a:rPr lang="ru-RU" sz="3600" b="0" dirty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36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 smtClean="0">
                <a:solidFill>
                  <a:schemeClr val="bg1"/>
                </a:solidFill>
                <a:effectLst/>
              </a:rPr>
            </a:br>
            <a:r>
              <a:rPr lang="ru-RU" sz="3600" b="0" dirty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36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 smtClean="0">
                <a:solidFill>
                  <a:schemeClr val="bg1"/>
                </a:solidFill>
                <a:effectLst/>
              </a:rPr>
            </a:br>
            <a:r>
              <a:rPr lang="ru-RU" sz="3600" b="0" dirty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36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 smtClean="0">
                <a:solidFill>
                  <a:schemeClr val="bg1"/>
                </a:solidFill>
                <a:effectLst/>
              </a:rPr>
            </a:br>
            <a:r>
              <a:rPr lang="ru-RU" sz="36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 smtClean="0">
                <a:solidFill>
                  <a:schemeClr val="bg1"/>
                </a:solidFill>
                <a:effectLst/>
              </a:rPr>
            </a:br>
            <a:r>
              <a:rPr lang="ru-RU" sz="3600" b="0" dirty="0">
                <a:solidFill>
                  <a:schemeClr val="bg1"/>
                </a:solidFill>
                <a:effectLst/>
              </a:rPr>
              <a:t/>
            </a:r>
            <a:br>
              <a:rPr lang="ru-RU" sz="3600" b="0" dirty="0">
                <a:solidFill>
                  <a:schemeClr val="bg1"/>
                </a:solidFill>
                <a:effectLst/>
              </a:rPr>
            </a:br>
            <a:r>
              <a:rPr lang="ru-RU" sz="26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научно-практическая конференция «Экологический императив технологического развития </a:t>
            </a:r>
            <a:r>
              <a:rPr lang="ru-RU" sz="2600" b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6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оссии" </a:t>
            </a:r>
            <a:br>
              <a:rPr lang="ru-RU" sz="26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2800" b="0" dirty="0" smtClean="0">
                <a:solidFill>
                  <a:schemeClr val="bg1"/>
                </a:solidFill>
                <a:effectLst/>
              </a:rPr>
            </a:br>
            <a:r>
              <a:rPr lang="ru-RU" sz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 совершенствовании механизма платежей за пользование водными объектами 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»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6237312"/>
            <a:ext cx="215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мая 2019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3968" y="4293096"/>
            <a:ext cx="44757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Шевчук А.В.,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д.э.н., зам. Председателя СОПС ВАВТ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Минэкономразвития России,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руководитель  Отделения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проблем природопользования и экологии,</a:t>
            </a:r>
          </a:p>
        </p:txBody>
      </p:sp>
    </p:spTree>
    <p:extLst>
      <p:ext uri="{BB962C8B-B14F-4D97-AF65-F5344CB8AC3E}">
        <p14:creationId xmlns:p14="http://schemas.microsoft.com/office/powerpoint/2010/main" val="339666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6923315" cy="76470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Политика торговли качеством </a:t>
            </a:r>
            <a:r>
              <a:rPr lang="ru-RU" sz="2800" b="1" dirty="0" smtClean="0">
                <a:solidFill>
                  <a:srgbClr val="C00000"/>
                </a:solidFill>
              </a:rPr>
              <a:t>воды в США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5352"/>
            <a:ext cx="8352927" cy="571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735"/>
            <a:ext cx="2880321" cy="56015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Опыт стран </a:t>
            </a:r>
            <a:r>
              <a:rPr lang="ru-RU" sz="2800" dirty="0">
                <a:solidFill>
                  <a:srgbClr val="C00000"/>
                </a:solidFill>
              </a:rPr>
              <a:t>Е</a:t>
            </a:r>
            <a:r>
              <a:rPr lang="ru-RU" sz="2800" dirty="0" smtClean="0">
                <a:solidFill>
                  <a:srgbClr val="C00000"/>
                </a:solidFill>
              </a:rPr>
              <a:t>ЭС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464624"/>
            <a:ext cx="4248472" cy="5375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08720"/>
            <a:ext cx="4176465" cy="50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36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31782" cy="6480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</a:t>
            </a:r>
            <a:r>
              <a:rPr lang="ru-RU" sz="2700" dirty="0" smtClean="0">
                <a:solidFill>
                  <a:srgbClr val="C00000"/>
                </a:solidFill>
              </a:rPr>
              <a:t>Плата </a:t>
            </a:r>
            <a:r>
              <a:rPr lang="ru-RU" sz="2700" dirty="0">
                <a:solidFill>
                  <a:srgbClr val="C00000"/>
                </a:solidFill>
              </a:rPr>
              <a:t>за загрязнение воды в отдельных </a:t>
            </a:r>
            <a:r>
              <a:rPr lang="ru-RU" sz="2700" dirty="0" smtClean="0">
                <a:solidFill>
                  <a:srgbClr val="C00000"/>
                </a:solidFill>
              </a:rPr>
              <a:t>странах ЕЭС </a:t>
            </a:r>
            <a:r>
              <a:rPr lang="ru-RU" sz="2700" dirty="0">
                <a:solidFill>
                  <a:srgbClr val="C00000"/>
                </a:solidFill>
              </a:rPr>
              <a:t/>
            </a:r>
            <a:br>
              <a:rPr lang="ru-RU" sz="2700" dirty="0">
                <a:solidFill>
                  <a:srgbClr val="C00000"/>
                </a:solidFill>
              </a:rPr>
            </a:br>
            <a:endParaRPr lang="ru-RU" sz="2700" dirty="0">
              <a:solidFill>
                <a:srgbClr val="C0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395537" y="764703"/>
          <a:ext cx="8496944" cy="5729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16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61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23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Страна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Инструменты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Платежная база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0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Австрия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Плата за сточные воды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Wastewater charges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Размер домохозяйства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От 58 до 487 евро в год для среднего источника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182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Плата за сброс сточных вод в канализацию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Объем</a:t>
                      </a:r>
                      <a:r>
                        <a:rPr lang="en-US" sz="1400" b="1" dirty="0">
                          <a:effectLst/>
                        </a:rPr>
                        <a:t> (</a:t>
                      </a:r>
                      <a:r>
                        <a:rPr lang="ru-RU" sz="1400" b="1" dirty="0">
                          <a:effectLst/>
                        </a:rPr>
                        <a:t>вода</a:t>
                      </a:r>
                      <a:r>
                        <a:rPr lang="en-US" sz="1400" b="1" dirty="0">
                          <a:effectLst/>
                        </a:rPr>
                        <a:t>), </a:t>
                      </a:r>
                      <a:r>
                        <a:rPr lang="ru-RU" sz="1400" b="1" dirty="0">
                          <a:effectLst/>
                        </a:rPr>
                        <a:t>Вес</a:t>
                      </a:r>
                      <a:r>
                        <a:rPr lang="en-US" sz="1400" b="1" dirty="0">
                          <a:effectLst/>
                        </a:rPr>
                        <a:t> (</a:t>
                      </a:r>
                      <a:r>
                        <a:rPr lang="ru-RU" sz="1400" b="1" dirty="0">
                          <a:effectLst/>
                        </a:rPr>
                        <a:t>ЗВ</a:t>
                      </a:r>
                      <a:r>
                        <a:rPr lang="en-US" sz="1400" b="1" dirty="0">
                          <a:effectLst/>
                        </a:rPr>
                        <a:t>)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7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Пошлины на различные хлорированные растворители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Вес, содержание ЗВ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7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Пошлины на нитраты и пестициды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Вес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35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Пошлина на сточные воды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Вес, содержание ЗВ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9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Налог на минеральный фосфор в фосфатах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Вес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33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Германия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Плата за сточные воды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Влияние загрязнения (вредность)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718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Италия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Пошлина на пестициды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процент оборота предыдущего года по продаже пестицидов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35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Плата за услуги водоснабжения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-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3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Испания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Налог на сбросы сточных вод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Сектор, Объем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35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732" y="764704"/>
            <a:ext cx="3994488" cy="34931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3" descr="Image shows Water Supply and Use in the Australian Economy, 2015-1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20" y="1033572"/>
            <a:ext cx="4522244" cy="28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0" y="656692"/>
            <a:ext cx="4392487" cy="3240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Использование водных ресурсов 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2832" y="611385"/>
            <a:ext cx="4325652" cy="3493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ru-RU" sz="20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ru-RU" sz="20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ru-RU" sz="20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ru-RU" sz="6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ru-RU" sz="6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ru-RU" sz="6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endParaRPr lang="ru-RU" sz="6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ru-RU" sz="7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 с нехваткой водных ресурсов</a:t>
            </a:r>
            <a:endParaRPr kumimoji="0" lang="ru-RU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9188" y="861218"/>
            <a:ext cx="165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Австралия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03" y="3356992"/>
            <a:ext cx="6984394" cy="3429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2399" y="5805264"/>
            <a:ext cx="576065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C00000"/>
                </a:solidFill>
              </a:rPr>
              <a:t>6 652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1646798">
            <a:off x="4092551" y="4199364"/>
            <a:ext cx="288532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646798">
            <a:off x="7957517" y="5675079"/>
            <a:ext cx="288532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467544" y="0"/>
            <a:ext cx="866413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cs typeface="Arial" pitchFamily="34" charset="0"/>
              </a:rPr>
              <a:t>Зарубежный опыт </a:t>
            </a:r>
            <a:r>
              <a:rPr lang="ru-RU" altLang="ru-RU" sz="2000" b="1" dirty="0">
                <a:solidFill>
                  <a:srgbClr val="C00000"/>
                </a:solidFill>
                <a:cs typeface="Arial" pitchFamily="34" charset="0"/>
              </a:rPr>
              <a:t>платного водопользования в сельском хозяйстве </a:t>
            </a:r>
            <a:endParaRPr lang="ru-RU" altLang="ru-RU" sz="2000" b="1" i="1" dirty="0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16" y="960704"/>
            <a:ext cx="3189603" cy="2461000"/>
          </a:xfrm>
          <a:prstGeom prst="rect">
            <a:avLst/>
          </a:prstGeom>
        </p:spPr>
      </p:pic>
      <p:sp>
        <p:nvSpPr>
          <p:cNvPr id="15" name="Стрелка вниз 14"/>
          <p:cNvSpPr/>
          <p:nvPr/>
        </p:nvSpPr>
        <p:spPr>
          <a:xfrm rot="1646798">
            <a:off x="7873250" y="4252278"/>
            <a:ext cx="288532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08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Прямоугольник 7"/>
          <p:cNvSpPr>
            <a:spLocks noChangeArrowheads="1"/>
          </p:cNvSpPr>
          <p:nvPr/>
        </p:nvSpPr>
        <p:spPr bwMode="auto">
          <a:xfrm>
            <a:off x="0" y="16518"/>
            <a:ext cx="9131674" cy="892202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defTabSz="1042988" eaLnBrk="1" hangingPunct="1"/>
            <a:endParaRPr lang="ru-RU" altLang="ru-RU" sz="2100">
              <a:solidFill>
                <a:srgbClr val="000000"/>
              </a:solidFill>
            </a:endParaRPr>
          </a:p>
        </p:txBody>
      </p:sp>
      <p:sp>
        <p:nvSpPr>
          <p:cNvPr id="39940" name="Text Box 23"/>
          <p:cNvSpPr txBox="1">
            <a:spLocks noChangeArrowheads="1"/>
          </p:cNvSpPr>
          <p:nvPr/>
        </p:nvSpPr>
        <p:spPr bwMode="auto">
          <a:xfrm>
            <a:off x="0" y="0"/>
            <a:ext cx="913167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altLang="ru-RU" sz="2700" b="1" dirty="0" smtClean="0">
                <a:solidFill>
                  <a:srgbClr val="C00000"/>
                </a:solidFill>
                <a:cs typeface="Arial" pitchFamily="34" charset="0"/>
              </a:rPr>
              <a:t>Зарубежный опыт </a:t>
            </a:r>
            <a:r>
              <a:rPr lang="ru-RU" altLang="ru-RU" sz="2700" b="1" dirty="0">
                <a:solidFill>
                  <a:srgbClr val="C00000"/>
                </a:solidFill>
                <a:cs typeface="Arial" pitchFamily="34" charset="0"/>
              </a:rPr>
              <a:t>платного водопользования в сельском хозяйстве </a:t>
            </a:r>
            <a:r>
              <a:rPr lang="ru-RU" altLang="ru-RU" sz="2700" b="1" dirty="0" smtClean="0">
                <a:solidFill>
                  <a:srgbClr val="C00000"/>
                </a:solidFill>
                <a:cs typeface="Arial" pitchFamily="34" charset="0"/>
              </a:rPr>
              <a:t>(1)</a:t>
            </a:r>
            <a:endParaRPr lang="ru-RU" altLang="ru-RU" sz="2700" b="1" i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9943" name="Номер слайда 8"/>
          <p:cNvSpPr txBox="1">
            <a:spLocks noGrp="1"/>
          </p:cNvSpPr>
          <p:nvPr/>
        </p:nvSpPr>
        <p:spPr bwMode="auto">
          <a:xfrm>
            <a:off x="8604250" y="646588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6AF223B-3F31-4488-8260-85CF662049EB}" type="slidenum">
              <a:rPr lang="ru-RU" altLang="ru-RU" sz="1400">
                <a:solidFill>
                  <a:srgbClr val="606060"/>
                </a:solidFill>
              </a:rPr>
              <a:pPr algn="r" eaLnBrk="1" hangingPunct="1"/>
              <a:t>14</a:t>
            </a:fld>
            <a:endParaRPr lang="ru-RU" altLang="ru-RU" sz="1400">
              <a:solidFill>
                <a:srgbClr val="606060"/>
              </a:solidFill>
            </a:endParaRP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4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5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5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5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5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6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6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64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996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765959"/>
              </p:ext>
            </p:extLst>
          </p:nvPr>
        </p:nvGraphicFramePr>
        <p:xfrm>
          <a:off x="323528" y="970623"/>
          <a:ext cx="8496944" cy="5798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6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33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829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125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Страна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Цена за 1000м3, в $ США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Цена за гектар, в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 США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Франция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3,1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92,0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210,0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Испания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27,0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133,0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,0…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142,92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Канада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0,16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6,62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36,65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Индия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0,4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0,36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60,06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Мексика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2,25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7,79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7,31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42,09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Бразилия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3,08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33,84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3,69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Греция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21,0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92,0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210,0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Колумбия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1,3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12,6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65,7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Италия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20,98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85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Португалия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9,89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15,63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Прямоугольник 7"/>
          <p:cNvSpPr>
            <a:spLocks noChangeArrowheads="1"/>
          </p:cNvSpPr>
          <p:nvPr/>
        </p:nvSpPr>
        <p:spPr bwMode="auto">
          <a:xfrm>
            <a:off x="0" y="16518"/>
            <a:ext cx="9131674" cy="461666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defTabSz="1042988"/>
            <a:endParaRPr lang="ru-RU" altLang="ru-RU" sz="2100">
              <a:solidFill>
                <a:srgbClr val="000000"/>
              </a:solidFill>
            </a:endParaRPr>
          </a:p>
        </p:txBody>
      </p:sp>
      <p:sp>
        <p:nvSpPr>
          <p:cNvPr id="39940" name="Text Box 23"/>
          <p:cNvSpPr txBox="1">
            <a:spLocks noChangeArrowheads="1"/>
          </p:cNvSpPr>
          <p:nvPr/>
        </p:nvSpPr>
        <p:spPr bwMode="auto">
          <a:xfrm>
            <a:off x="0" y="16519"/>
            <a:ext cx="913167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Зарубежный опыт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платного 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водопользования в </a:t>
            </a:r>
            <a:r>
              <a:rPr lang="ru-RU" alt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сельском </a:t>
            </a:r>
            <a:r>
              <a:rPr lang="ru-RU" alt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хозяйстве (2)</a:t>
            </a:r>
            <a:endParaRPr lang="ru-RU" altLang="ru-RU" sz="24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43" name="Номер слайда 8"/>
          <p:cNvSpPr txBox="1">
            <a:spLocks noGrp="1"/>
          </p:cNvSpPr>
          <p:nvPr/>
        </p:nvSpPr>
        <p:spPr bwMode="auto">
          <a:xfrm>
            <a:off x="8604250" y="646588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6AF223B-3F31-4488-8260-85CF662049EB}" type="slidenum">
              <a:rPr lang="ru-RU" altLang="ru-RU" sz="1400">
                <a:solidFill>
                  <a:srgbClr val="606060"/>
                </a:solidFill>
              </a:rPr>
              <a:pPr algn="r"/>
              <a:t>15</a:t>
            </a:fld>
            <a:endParaRPr lang="ru-RU" altLang="ru-RU" sz="1400">
              <a:solidFill>
                <a:srgbClr val="606060"/>
              </a:solidFill>
            </a:endParaRP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4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4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305021"/>
              </p:ext>
            </p:extLst>
          </p:nvPr>
        </p:nvGraphicFramePr>
        <p:xfrm>
          <a:off x="215515" y="1037804"/>
          <a:ext cx="8712969" cy="5555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882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64096">
                <a:tc rowSpan="2"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Страна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Доля инвестиций на строительство мелиоративных систем, которая  возмещается, %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затрат на эксплуатацию и техническое обслуживание оросительных систем, которые покрываются, %</a:t>
                      </a:r>
                      <a:endParaRPr lang="ru-RU" sz="1600" dirty="0"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32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государством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водопользователями и муниципальными орга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нами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власти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государством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водопользователями и  муниципальными орга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нами 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власти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8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США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8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Канада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8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Япония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8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Франция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8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Испания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8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Австралия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8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Испания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600" b="1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8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Италия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н/д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Прямоугольник 7"/>
          <p:cNvSpPr>
            <a:spLocks noChangeArrowheads="1"/>
          </p:cNvSpPr>
          <p:nvPr/>
        </p:nvSpPr>
        <p:spPr bwMode="auto">
          <a:xfrm>
            <a:off x="0" y="16518"/>
            <a:ext cx="9131674" cy="892202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0" name="Text Box 23"/>
          <p:cNvSpPr txBox="1">
            <a:spLocks noChangeArrowheads="1"/>
          </p:cNvSpPr>
          <p:nvPr/>
        </p:nvSpPr>
        <p:spPr bwMode="auto">
          <a:xfrm>
            <a:off x="0" y="0"/>
            <a:ext cx="91316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Результаты анализа зарубежного опыта платного водопользования в сельском хозяйстве </a:t>
            </a:r>
            <a:endParaRPr kumimoji="0" lang="ru-RU" altLang="ru-RU" sz="2400" b="1" i="1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941" name="Text Box 23"/>
          <p:cNvSpPr txBox="1">
            <a:spLocks noChangeArrowheads="1"/>
          </p:cNvSpPr>
          <p:nvPr/>
        </p:nvSpPr>
        <p:spPr bwMode="auto">
          <a:xfrm>
            <a:off x="0" y="925237"/>
            <a:ext cx="9144000" cy="410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большинстве стран мира применяется: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двухставочная система оплаты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использование водных ресурсов в орошаемом земледелии ( кубометровая и погектарная ставки);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ru-RU" sz="20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дифференцированная система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платежей за воду внутри страны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  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943" name="Номер слайда 8"/>
          <p:cNvSpPr txBox="1">
            <a:spLocks noGrp="1"/>
          </p:cNvSpPr>
          <p:nvPr/>
        </p:nvSpPr>
        <p:spPr bwMode="auto">
          <a:xfrm>
            <a:off x="8604250" y="646588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F223B-3F31-4488-8260-85CF662049EB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6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6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64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6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95536" y="2492899"/>
          <a:ext cx="8136904" cy="4089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20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Страна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Цена за 1000м3, в $ США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Цена за гектар, в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$ США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Франция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3,1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92,0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210,0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Испания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27,0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133,0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,0…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142,92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Канада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0,16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6,62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36,65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Индия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0,4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0,36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60,06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Мексика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2,25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7,79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7,31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42,09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Бразилия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3,08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33,84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3,69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2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Греция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21,0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82,0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92,0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210,0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Колумбия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1,3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17,5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12,6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65,7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3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Италия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20,98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250,0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20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Португалия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9,89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15,63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3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Прямоугольник 7"/>
          <p:cNvSpPr>
            <a:spLocks noChangeArrowheads="1"/>
          </p:cNvSpPr>
          <p:nvPr/>
        </p:nvSpPr>
        <p:spPr bwMode="auto">
          <a:xfrm>
            <a:off x="12326" y="47120"/>
            <a:ext cx="9119348" cy="717584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defTabSz="1042988"/>
            <a:endParaRPr lang="ru-RU" altLang="ru-RU" sz="2100">
              <a:solidFill>
                <a:srgbClr val="000000"/>
              </a:solidFill>
            </a:endParaRPr>
          </a:p>
        </p:txBody>
      </p:sp>
      <p:sp>
        <p:nvSpPr>
          <p:cNvPr id="39940" name="Text Box 23"/>
          <p:cNvSpPr txBox="1">
            <a:spLocks noChangeArrowheads="1"/>
          </p:cNvSpPr>
          <p:nvPr/>
        </p:nvSpPr>
        <p:spPr bwMode="auto">
          <a:xfrm>
            <a:off x="12326" y="47120"/>
            <a:ext cx="9131674" cy="83099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dirty="0" smtClean="0">
                <a:solidFill>
                  <a:srgbClr val="C00000"/>
                </a:solidFill>
                <a:cs typeface="Arial" pitchFamily="34" charset="0"/>
              </a:rPr>
              <a:t> Приемлемость  зарубежного опыта  платежей </a:t>
            </a:r>
            <a:r>
              <a:rPr lang="ru-RU" altLang="ru-RU" sz="2400" dirty="0">
                <a:solidFill>
                  <a:srgbClr val="C00000"/>
                </a:solidFill>
                <a:cs typeface="Arial" pitchFamily="34" charset="0"/>
              </a:rPr>
              <a:t>за воду в орошаемом земледелии для </a:t>
            </a:r>
            <a:r>
              <a:rPr lang="ru-RU" altLang="ru-RU" sz="2400" dirty="0" smtClean="0">
                <a:solidFill>
                  <a:srgbClr val="C00000"/>
                </a:solidFill>
                <a:cs typeface="Arial" pitchFamily="34" charset="0"/>
              </a:rPr>
              <a:t>российских условий </a:t>
            </a:r>
            <a:endParaRPr lang="ru-RU" altLang="ru-RU" sz="2400" i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9941" name="Text Box 23"/>
          <p:cNvSpPr txBox="1">
            <a:spLocks noChangeArrowheads="1"/>
          </p:cNvSpPr>
          <p:nvPr/>
        </p:nvSpPr>
        <p:spPr bwMode="auto">
          <a:xfrm>
            <a:off x="179512" y="1252544"/>
            <a:ext cx="885653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1.Целесообразность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применения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двухставочной системы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оплаты за использование водных ресурсов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погектарной 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покубометровой ставок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применения дифференциации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платежей внутри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страны</a:t>
            </a:r>
          </a:p>
          <a:p>
            <a:pPr algn="just"/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(позволяет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учесть разнообразие природно-климатических условий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регионов, 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вероятностный характер изменения, техническое состояние оросительных систем, технологию полива, хозяйственные и экономические условия сельскохозяйственных </a:t>
            </a:r>
            <a:r>
              <a:rPr lang="ru-RU" altLang="ru-RU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3.Перевод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сельскохозяйственных предприятий на платное водопользование только при государственной поддержке (причина-  низкая эффективность производства сельскохозяйственной продукции на орошаемых землях во всех природно-климатических зонах нашей страны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altLang="ru-RU" sz="2000" b="1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9943" name="Номер слайда 8"/>
          <p:cNvSpPr txBox="1">
            <a:spLocks noGrp="1"/>
          </p:cNvSpPr>
          <p:nvPr/>
        </p:nvSpPr>
        <p:spPr bwMode="auto">
          <a:xfrm>
            <a:off x="8604250" y="646588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6AF223B-3F31-4488-8260-85CF662049EB}" type="slidenum">
              <a:rPr lang="ru-RU" altLang="ru-RU" sz="1400">
                <a:solidFill>
                  <a:srgbClr val="606060"/>
                </a:solidFill>
              </a:rPr>
              <a:pPr algn="r"/>
              <a:t>17</a:t>
            </a:fld>
            <a:endParaRPr lang="ru-RU" altLang="ru-RU" sz="1400">
              <a:solidFill>
                <a:srgbClr val="606060"/>
              </a:solidFill>
            </a:endParaRP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4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4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492466"/>
            <a:ext cx="3600400" cy="2035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492466"/>
            <a:ext cx="4032448" cy="2035899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Прямоугольник 7"/>
          <p:cNvSpPr>
            <a:spLocks noChangeArrowheads="1"/>
          </p:cNvSpPr>
          <p:nvPr/>
        </p:nvSpPr>
        <p:spPr bwMode="auto">
          <a:xfrm>
            <a:off x="0" y="16518"/>
            <a:ext cx="9131674" cy="707886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 defTabSz="1042988"/>
            <a:endParaRPr lang="ru-RU" altLang="ru-RU" sz="2100">
              <a:solidFill>
                <a:srgbClr val="000000"/>
              </a:solidFill>
            </a:endParaRPr>
          </a:p>
        </p:txBody>
      </p:sp>
      <p:sp>
        <p:nvSpPr>
          <p:cNvPr id="39940" name="Text Box 23"/>
          <p:cNvSpPr txBox="1">
            <a:spLocks noChangeArrowheads="1"/>
          </p:cNvSpPr>
          <p:nvPr/>
        </p:nvSpPr>
        <p:spPr bwMode="auto">
          <a:xfrm>
            <a:off x="0" y="16518"/>
            <a:ext cx="914400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 smtClean="0">
                <a:solidFill>
                  <a:srgbClr val="C00000"/>
                </a:solidFill>
                <a:cs typeface="Arial" pitchFamily="34" charset="0"/>
              </a:rPr>
              <a:t>Возможные </a:t>
            </a:r>
            <a:r>
              <a:rPr lang="ru-RU" altLang="ru-RU" sz="2000" b="1" dirty="0">
                <a:solidFill>
                  <a:srgbClr val="C00000"/>
                </a:solidFill>
                <a:cs typeface="Arial" pitchFamily="34" charset="0"/>
              </a:rPr>
              <a:t>риски от введения платного водопользования в орошаемом </a:t>
            </a:r>
            <a:r>
              <a:rPr lang="ru-RU" altLang="ru-RU" sz="2000" b="1" dirty="0" smtClean="0">
                <a:solidFill>
                  <a:srgbClr val="C00000"/>
                </a:solidFill>
                <a:cs typeface="Arial" pitchFamily="34" charset="0"/>
              </a:rPr>
              <a:t>земледелии</a:t>
            </a:r>
            <a:endParaRPr lang="ru-RU" altLang="ru-RU" sz="2000" b="1" i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9943" name="Номер слайда 8"/>
          <p:cNvSpPr txBox="1">
            <a:spLocks noGrp="1"/>
          </p:cNvSpPr>
          <p:nvPr/>
        </p:nvSpPr>
        <p:spPr bwMode="auto">
          <a:xfrm>
            <a:off x="8604250" y="646588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6AF223B-3F31-4488-8260-85CF662049EB}" type="slidenum">
              <a:rPr lang="ru-RU" altLang="ru-RU" sz="1400">
                <a:solidFill>
                  <a:srgbClr val="606060"/>
                </a:solidFill>
              </a:rPr>
              <a:pPr algn="r"/>
              <a:t>18</a:t>
            </a:fld>
            <a:endParaRPr lang="ru-RU" altLang="ru-RU" sz="1400">
              <a:solidFill>
                <a:srgbClr val="606060"/>
              </a:solidFill>
            </a:endParaRP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4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5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4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6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432279"/>
              </p:ext>
            </p:extLst>
          </p:nvPr>
        </p:nvGraphicFramePr>
        <p:xfrm>
          <a:off x="323528" y="740921"/>
          <a:ext cx="8496945" cy="2832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9322">
                <a:tc rowSpan="2"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Природно-климатическая зона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Изменение уровня рентабельности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производства сельскохозяйственной продукции на орошаемых землях по субъектам РФ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658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введения платы за воду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 введения платы за воду</a:t>
                      </a:r>
                      <a:endParaRPr lang="ru-RU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0122">
                <a:tc>
                  <a:txBody>
                    <a:bodyPr/>
                    <a:lstStyle/>
                    <a:p>
                      <a:endParaRPr lang="ru-RU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Лесная 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от 2,4% до 19,5% (в большинстве субъектов 2,4...11.4%)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основном убытки 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5052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Лесостепная и степная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6,3% до 74,0% (в большинстве субъектов</a:t>
                      </a:r>
                      <a:r>
                        <a:rPr lang="ru-RU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6,3...23,5%)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0,5...67,6% (в большинстве субъектов 1...17%)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4195">
                <a:tc>
                  <a:txBody>
                    <a:bodyPr/>
                    <a:lstStyle/>
                    <a:p>
                      <a:endParaRPr lang="ru-RU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Сухостепная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 -4,7% до 48,6% (в большинстве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субъектов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23...40,5%)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основном 20...40% 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245357" y="3710514"/>
            <a:ext cx="8640960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1.Снижение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уровня рентабельности производства сельскохозяйственной продукции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2.Снижение 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мультипликативного эффекта в смежных сферах агропромышленного </a:t>
            </a:r>
            <a:r>
              <a:rPr 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комплекса	и сопряжённых сферах экономики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b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3.На 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платного водопользования в орошаемом земледелии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оказать негативное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влияние:</a:t>
            </a:r>
          </a:p>
          <a:p>
            <a:pPr algn="just">
              <a:spcBef>
                <a:spcPts val="600"/>
              </a:spcBef>
              <a:tabLst>
                <a:tab pos="174625" algn="l"/>
                <a:tab pos="534988" algn="l"/>
              </a:tabLst>
            </a:pP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недостаточное количество пунктов учёта воды (оснащенность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 30% от нормативного уровня) и низкое техническое состояние существующих водомерных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устройств;</a:t>
            </a:r>
          </a:p>
          <a:p>
            <a:pPr algn="just">
              <a:spcBef>
                <a:spcPts val="600"/>
              </a:spcBef>
              <a:tabLst>
                <a:tab pos="174625" algn="l"/>
                <a:tab pos="534988" algn="l"/>
              </a:tabLst>
            </a:pPr>
            <a:r>
              <a:rPr lang="ru-RU" altLang="ru-RU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отсутствие </a:t>
            </a:r>
            <a:r>
              <a:rPr lang="ru-RU" altLang="ru-RU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раздельного учёта производства сельскохозяйственной продукции на орошаемых и богарных землях.</a:t>
            </a:r>
            <a:endParaRPr lang="ru-RU" altLang="ru-RU" sz="1600" b="1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>
            <a:extLst>
              <a:ext uri="{FF2B5EF4-FFF2-40B4-BE49-F238E27FC236}">
                <a16:creationId xmlns:a16="http://schemas.microsoft.com/office/drawing/2014/main" xmlns="" id="{C9256DA1-04DE-421F-B7BE-A2D7400F4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252"/>
            <a:ext cx="9144000" cy="919405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782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5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670077E4-8E2A-4697-BD80-044CDF64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2696"/>
            <a:ext cx="8829079" cy="142192"/>
          </a:xfrm>
        </p:spPr>
        <p:txBody>
          <a:bodyPr>
            <a:no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alt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анализа зарубежного опыта платежей за пользование водными объектами предприятиями водного транспорта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4347E306-1DDB-44FA-B12C-92D2770B94B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11410" y="1412776"/>
          <a:ext cx="8717669" cy="5290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7894">
                  <a:extLst>
                    <a:ext uri="{9D8B030D-6E8A-4147-A177-3AD203B41FA5}">
                      <a16:colId xmlns:a16="http://schemas.microsoft.com/office/drawing/2014/main" xmlns="" val="3993885471"/>
                    </a:ext>
                  </a:extLst>
                </a:gridCol>
                <a:gridCol w="2002369">
                  <a:extLst>
                    <a:ext uri="{9D8B030D-6E8A-4147-A177-3AD203B41FA5}">
                      <a16:colId xmlns:a16="http://schemas.microsoft.com/office/drawing/2014/main" xmlns="" val="4056761070"/>
                    </a:ext>
                  </a:extLst>
                </a:gridCol>
                <a:gridCol w="2106592">
                  <a:extLst>
                    <a:ext uri="{9D8B030D-6E8A-4147-A177-3AD203B41FA5}">
                      <a16:colId xmlns:a16="http://schemas.microsoft.com/office/drawing/2014/main" xmlns="" val="1166265682"/>
                    </a:ext>
                  </a:extLst>
                </a:gridCol>
                <a:gridCol w="1688485">
                  <a:extLst>
                    <a:ext uri="{9D8B030D-6E8A-4147-A177-3AD203B41FA5}">
                      <a16:colId xmlns:a16="http://schemas.microsoft.com/office/drawing/2014/main" xmlns="" val="1657781921"/>
                    </a:ext>
                  </a:extLst>
                </a:gridCol>
                <a:gridCol w="1582329">
                  <a:extLst>
                    <a:ext uri="{9D8B030D-6E8A-4147-A177-3AD203B41FA5}">
                      <a16:colId xmlns:a16="http://schemas.microsoft.com/office/drawing/2014/main" xmlns="" val="3895281785"/>
                    </a:ext>
                  </a:extLst>
                </a:gridCol>
              </a:tblGrid>
              <a:tr h="29176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Страна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Вид платежа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База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Ставки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Ставки,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5677018"/>
                  </a:ext>
                </a:extLst>
              </a:tr>
              <a:tr h="595207">
                <a:tc>
                  <a:txBody>
                    <a:bodyPr/>
                    <a:lstStyle/>
                    <a:p>
                      <a:r>
                        <a:rPr lang="ru-RU" sz="1300" dirty="0"/>
                        <a:t>США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Налог на топливо для внутренних водных путей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Топливо, используемое для коммерческих водных перевозок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0,29 </a:t>
                      </a:r>
                      <a:r>
                        <a:rPr lang="en-US" sz="1300" dirty="0"/>
                        <a:t>$</a:t>
                      </a:r>
                      <a:r>
                        <a:rPr lang="ru-RU" sz="1300" dirty="0"/>
                        <a:t>/</a:t>
                      </a:r>
                      <a:r>
                        <a:rPr lang="en-US" sz="1300" dirty="0"/>
                        <a:t>gal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5,03 руб./л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916101"/>
                  </a:ext>
                </a:extLst>
              </a:tr>
              <a:tr h="448010">
                <a:tc>
                  <a:txBody>
                    <a:bodyPr/>
                    <a:lstStyle/>
                    <a:p>
                      <a:r>
                        <a:rPr lang="ru-RU" sz="1300" dirty="0"/>
                        <a:t>Франция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Налог на использование речных водных путей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Характеристика судов + Грузооборот (</a:t>
                      </a:r>
                      <a:r>
                        <a:rPr lang="ru-RU" sz="1300" dirty="0" err="1"/>
                        <a:t>т.км</a:t>
                      </a:r>
                      <a:r>
                        <a:rPr lang="ru-RU" sz="13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[</a:t>
                      </a:r>
                      <a:r>
                        <a:rPr lang="ru-RU" sz="1300" dirty="0"/>
                        <a:t>9,15-67,38</a:t>
                      </a:r>
                      <a:r>
                        <a:rPr lang="en-US" sz="1300" dirty="0"/>
                        <a:t>]</a:t>
                      </a:r>
                      <a:r>
                        <a:rPr lang="ru-RU" sz="1300" dirty="0"/>
                        <a:t> </a:t>
                      </a:r>
                      <a:r>
                        <a:rPr lang="en-US" sz="1300" dirty="0"/>
                        <a:t>€ +</a:t>
                      </a:r>
                    </a:p>
                    <a:p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9] </a:t>
                      </a:r>
                      <a:r>
                        <a:rPr lang="en-US" sz="1300" dirty="0"/>
                        <a:t>€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/км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[</a:t>
                      </a:r>
                      <a:r>
                        <a:rPr lang="ru-RU" sz="1300" dirty="0"/>
                        <a:t>686</a:t>
                      </a:r>
                      <a:r>
                        <a:rPr lang="en-US" sz="1300" dirty="0"/>
                        <a:t>-5051,5] 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руб.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[5,3-6,8]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руб.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км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1806415"/>
                  </a:ext>
                </a:extLst>
              </a:tr>
              <a:tr h="446860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Налог на использование маломерных судов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Характеристики судна – длина и мощность мотора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от 0,0  до 886,0 </a:t>
                      </a:r>
                      <a:r>
                        <a:rPr lang="en-US" sz="1300" dirty="0"/>
                        <a:t>€</a:t>
                      </a:r>
                      <a:r>
                        <a:rPr lang="ru-RU" sz="1300" dirty="0"/>
                        <a:t> </a:t>
                      </a:r>
                    </a:p>
                    <a:p>
                      <a:r>
                        <a:rPr lang="ru-RU" sz="1300" dirty="0"/>
                        <a:t>в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0,0 до 66423 руб. в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8753745"/>
                  </a:ext>
                </a:extLst>
              </a:tr>
              <a:tr h="813761">
                <a:tc>
                  <a:txBody>
                    <a:bodyPr/>
                    <a:lstStyle/>
                    <a:p>
                      <a:r>
                        <a:rPr lang="ru-RU" sz="1300" dirty="0"/>
                        <a:t>Украина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Рентная плата за специальное использование воды для нужд водного транспорта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Грузовой транспорт – </a:t>
                      </a:r>
                      <a:r>
                        <a:rPr lang="ru-RU" sz="1300" i="1" dirty="0"/>
                        <a:t>тоннаж-время</a:t>
                      </a:r>
                    </a:p>
                    <a:p>
                      <a:r>
                        <a:rPr lang="ru-RU" sz="1300" dirty="0"/>
                        <a:t>Пассажирский транспорт –</a:t>
                      </a:r>
                    </a:p>
                    <a:p>
                      <a:r>
                        <a:rPr lang="ru-RU" sz="1300" i="1" dirty="0"/>
                        <a:t>место-время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- 0,1938 гр. за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тоннаж-время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300" dirty="0"/>
                        <a:t>- 0,0215 гривны за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300" dirty="0"/>
                        <a:t>1 место-время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0,47 руб. за</a:t>
                      </a:r>
                    </a:p>
                    <a:p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тоннаж-время</a:t>
                      </a:r>
                      <a:endParaRPr lang="ru-RU" sz="1300" dirty="0"/>
                    </a:p>
                    <a:p>
                      <a:r>
                        <a:rPr lang="ru-RU" sz="1300" dirty="0"/>
                        <a:t>0,05 руб. за </a:t>
                      </a:r>
                    </a:p>
                    <a:p>
                      <a:r>
                        <a:rPr lang="ru-RU" sz="1300" dirty="0"/>
                        <a:t>1 место -время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7365055"/>
                  </a:ext>
                </a:extLst>
              </a:tr>
              <a:tr h="939104">
                <a:tc>
                  <a:txBody>
                    <a:bodyPr/>
                    <a:lstStyle/>
                    <a:p>
                      <a:r>
                        <a:rPr lang="ru-RU" sz="1300" dirty="0"/>
                        <a:t>Канада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Лицензионный сбор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Водная рента </a:t>
                      </a:r>
                      <a:endParaRPr lang="en-US" sz="13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Перевозка насыпных грузов морским транспортом</a:t>
                      </a:r>
                      <a:endParaRPr lang="ru-RU" sz="1300" dirty="0">
                        <a:solidFill>
                          <a:srgbClr val="FF0000"/>
                        </a:solidFill>
                      </a:endParaRPr>
                    </a:p>
                    <a:p>
                      <a:endParaRPr lang="ru-RU" sz="13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 </a:t>
                      </a:r>
                      <a:r>
                        <a:rPr lang="en-US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endParaRPr lang="ru-RU" sz="13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1) </a:t>
                      </a:r>
                      <a:r>
                        <a:rPr lang="ru-RU" sz="1300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Мин.год.рента</a:t>
                      </a:r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173038" indent="0"/>
                      <a:r>
                        <a:rPr lang="en-US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</a:t>
                      </a:r>
                      <a:r>
                        <a:rPr lang="en-US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CA$</a:t>
                      </a:r>
                      <a:endParaRPr lang="ru-RU" sz="13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 За количество</a:t>
                      </a:r>
                      <a:endParaRPr lang="en-US" sz="13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3038" indent="0"/>
                      <a:r>
                        <a:rPr lang="en-US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2,25 CA$/</a:t>
                      </a:r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тыс.м</a:t>
                      </a:r>
                      <a:r>
                        <a:rPr lang="ru-RU" sz="1300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3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solidFill>
                            <a:srgbClr val="FF0000"/>
                          </a:solidFill>
                        </a:rPr>
                        <a:t>50 026,2 руб.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</a:rPr>
                        <a:t>1) 10 005,24 руб.</a:t>
                      </a:r>
                    </a:p>
                    <a:p>
                      <a:pPr marL="0" indent="0">
                        <a:buNone/>
                      </a:pPr>
                      <a:endParaRPr lang="ru-RU" sz="1300" dirty="0">
                        <a:solidFill>
                          <a:srgbClr val="FF0000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</a:rPr>
                        <a:t>2) 112,56 руб./тыс.м</a:t>
                      </a:r>
                      <a:r>
                        <a:rPr lang="ru-RU" sz="1300" baseline="300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305765"/>
                  </a:ext>
                </a:extLst>
              </a:tr>
              <a:tr h="595207">
                <a:tc>
                  <a:txBody>
                    <a:bodyPr/>
                    <a:lstStyle/>
                    <a:p>
                      <a:r>
                        <a:rPr lang="ru-RU" sz="1300" dirty="0"/>
                        <a:t>Австралия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Сборы за 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туристические услуги с привлечением водного транспорта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Виды услуг и транспорта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solidFill>
                            <a:srgbClr val="FF0000"/>
                          </a:solidFill>
                        </a:rPr>
                        <a:t>от 12 до 280 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$AU</a:t>
                      </a:r>
                      <a:r>
                        <a:rPr lang="ru-RU" sz="13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 квартал</a:t>
                      </a:r>
                      <a:endParaRPr lang="ru-RU" sz="13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>
                          <a:solidFill>
                            <a:srgbClr val="FF0000"/>
                          </a:solidFill>
                        </a:rPr>
                        <a:t>от 564,8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1300" dirty="0">
                          <a:solidFill>
                            <a:srgbClr val="FF0000"/>
                          </a:solidFill>
                        </a:rPr>
                        <a:t>руб.</a:t>
                      </a:r>
                    </a:p>
                    <a:p>
                      <a:r>
                        <a:rPr lang="ru-RU" sz="1300" dirty="0">
                          <a:solidFill>
                            <a:srgbClr val="FF0000"/>
                          </a:solidFill>
                        </a:rPr>
                        <a:t>до 13 178,2 руб. за квартал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2425354"/>
                  </a:ext>
                </a:extLst>
              </a:tr>
              <a:tr h="595207">
                <a:tc>
                  <a:txBody>
                    <a:bodyPr/>
                    <a:lstStyle/>
                    <a:p>
                      <a:r>
                        <a:rPr lang="ru-RU" sz="1300" dirty="0"/>
                        <a:t>Италия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Плата за размещение на акватории маломерного судна (за парковку) 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Характеристики судна – длина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от 870 - 25 000 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в год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/>
                        <a:t>от 65 223,9 </a:t>
                      </a:r>
                    </a:p>
                    <a:p>
                      <a:r>
                        <a:rPr lang="ru-RU" sz="1300" dirty="0"/>
                        <a:t>до 1,9 млн руб. в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1412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425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348648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solidFill>
                  <a:srgbClr val="C00000"/>
                </a:solidFill>
              </a:rPr>
              <a:t>Экономические инструменты регулирования водопользования</a:t>
            </a:r>
            <a:endParaRPr lang="ru-RU" sz="23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7"/>
            <a:ext cx="8661648" cy="453650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- плата за использование поверхностных </a:t>
            </a:r>
            <a:r>
              <a:rPr lang="ru-RU" dirty="0" smtClean="0"/>
              <a:t> вод </a:t>
            </a:r>
            <a:r>
              <a:rPr lang="ru-RU" dirty="0"/>
              <a:t>(или налог на воду</a:t>
            </a:r>
            <a:r>
              <a:rPr lang="ru-RU" dirty="0" smtClean="0"/>
              <a:t>);</a:t>
            </a:r>
          </a:p>
          <a:p>
            <a:r>
              <a:rPr lang="ru-RU" dirty="0"/>
              <a:t>- плата за использование </a:t>
            </a:r>
            <a:r>
              <a:rPr lang="ru-RU" dirty="0" smtClean="0"/>
              <a:t> подземных вод;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smtClean="0"/>
              <a:t>плата за негативное воздействие на водные объекты;</a:t>
            </a:r>
          </a:p>
          <a:p>
            <a:r>
              <a:rPr lang="ru-RU" dirty="0"/>
              <a:t>-</a:t>
            </a:r>
            <a:r>
              <a:rPr lang="ru-RU" dirty="0" smtClean="0"/>
              <a:t> штрафы за нарушение водного и природоохранного законодательства;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smtClean="0"/>
              <a:t>иски в возмещение ущерба, нанесенного нарушением водного и природоохранного законодательства </a:t>
            </a:r>
            <a:r>
              <a:rPr lang="ru-RU" dirty="0"/>
              <a:t>водным ресурсам и водным объектам;</a:t>
            </a:r>
          </a:p>
          <a:p>
            <a:r>
              <a:rPr lang="ru-RU" dirty="0"/>
              <a:t>- </a:t>
            </a:r>
            <a:r>
              <a:rPr lang="ru-RU" dirty="0" smtClean="0"/>
              <a:t>тарифы на водоснабжение </a:t>
            </a:r>
            <a:r>
              <a:rPr lang="ru-RU" dirty="0"/>
              <a:t>и </a:t>
            </a:r>
            <a:r>
              <a:rPr lang="ru-RU" dirty="0" smtClean="0"/>
              <a:t>водоотведение, ирригацию;</a:t>
            </a:r>
            <a:endParaRPr lang="ru-RU" dirty="0"/>
          </a:p>
          <a:p>
            <a:r>
              <a:rPr lang="ru-RU" dirty="0"/>
              <a:t>- налоги, взимаемые за потенциальное диффузное загрязнение (например, налоги на продукты, взимаемые с токсичных сельскохозяйственных </a:t>
            </a:r>
            <a:r>
              <a:rPr lang="ru-RU" dirty="0" smtClean="0"/>
              <a:t>химикатов);</a:t>
            </a:r>
            <a:endParaRPr lang="ru-RU" dirty="0"/>
          </a:p>
          <a:p>
            <a:r>
              <a:rPr lang="ru-RU" dirty="0"/>
              <a:t>- плата за </a:t>
            </a:r>
            <a:r>
              <a:rPr lang="ru-RU" dirty="0" smtClean="0"/>
              <a:t>экосистемы услуги, связанные с водой;</a:t>
            </a:r>
            <a:endParaRPr lang="ru-RU" dirty="0"/>
          </a:p>
          <a:p>
            <a:r>
              <a:rPr lang="ru-RU" dirty="0"/>
              <a:t>- меры государственной поддержки, влияющие на водный сектор (включая субсидии в водном секторе, и субсидии в других </a:t>
            </a:r>
            <a:r>
              <a:rPr lang="ru-RU" dirty="0" smtClean="0"/>
              <a:t>секторах);</a:t>
            </a:r>
            <a:endParaRPr lang="ru-RU" dirty="0"/>
          </a:p>
          <a:p>
            <a:r>
              <a:rPr lang="ru-RU" dirty="0" smtClean="0"/>
              <a:t> - плата за размещение на водных объектах сооружений;</a:t>
            </a:r>
          </a:p>
          <a:p>
            <a:r>
              <a:rPr lang="ru-RU" dirty="0" smtClean="0"/>
              <a:t>- плата за пользование водным объектом водным транспортом;</a:t>
            </a:r>
          </a:p>
          <a:p>
            <a:r>
              <a:rPr lang="ru-RU" dirty="0" smtClean="0"/>
              <a:t>- рынки воды, торговля квотами.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7346" y="4797152"/>
            <a:ext cx="8245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Цель  </a:t>
            </a:r>
            <a:r>
              <a:rPr lang="ru-RU" dirty="0" smtClean="0"/>
              <a:t>экономического регулирования: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стимулирование водопользователей к рациональному использованию</a:t>
            </a:r>
          </a:p>
          <a:p>
            <a:r>
              <a:rPr lang="ru-RU" dirty="0" smtClean="0"/>
              <a:t>     водных ресурсов; </a:t>
            </a:r>
          </a:p>
          <a:p>
            <a:pPr marL="285750" indent="-285750">
              <a:buFontTx/>
              <a:buChar char="-"/>
            </a:pPr>
            <a:r>
              <a:rPr lang="ru-RU" dirty="0"/>
              <a:t>н</a:t>
            </a:r>
            <a:r>
              <a:rPr lang="ru-RU" dirty="0" smtClean="0"/>
              <a:t>акопление средств для осуществления водохозяйственных и </a:t>
            </a:r>
          </a:p>
          <a:p>
            <a:r>
              <a:rPr lang="ru-RU" dirty="0"/>
              <a:t> </a:t>
            </a:r>
            <a:r>
              <a:rPr lang="ru-RU" dirty="0" smtClean="0"/>
              <a:t>    водоохранных мероприятий, проектов, программ;</a:t>
            </a:r>
          </a:p>
          <a:p>
            <a:r>
              <a:rPr lang="ru-RU" dirty="0" smtClean="0"/>
              <a:t>-   перераспределение средств между разными бассейнами.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601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Прямоугольник 7"/>
          <p:cNvSpPr>
            <a:spLocks noChangeArrowheads="1"/>
          </p:cNvSpPr>
          <p:nvPr/>
        </p:nvSpPr>
        <p:spPr bwMode="auto">
          <a:xfrm>
            <a:off x="0" y="16518"/>
            <a:ext cx="9131674" cy="892202"/>
          </a:xfrm>
          <a:prstGeom prst="rect">
            <a:avLst/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0" name="Text Box 23"/>
          <p:cNvSpPr txBox="1">
            <a:spLocks noChangeArrowheads="1"/>
          </p:cNvSpPr>
          <p:nvPr/>
        </p:nvSpPr>
        <p:spPr bwMode="auto">
          <a:xfrm>
            <a:off x="0" y="0"/>
            <a:ext cx="91316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Результаты анализа зарубежного опыта 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платежей за пользование портовыми акваториями </a:t>
            </a:r>
            <a:endParaRPr kumimoji="0" lang="ru-RU" altLang="ru-RU" sz="2400" b="1" i="1" u="none" strike="noStrike" kern="1200" cap="none" spc="0" normalizeH="0" baseline="0" noProof="0" dirty="0">
              <a:ln>
                <a:noFill/>
              </a:ln>
              <a:solidFill>
                <a:srgbClr val="BFBFB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9941" name="Text Box 23"/>
          <p:cNvSpPr txBox="1">
            <a:spLocks noChangeArrowheads="1"/>
          </p:cNvSpPr>
          <p:nvPr/>
        </p:nvSpPr>
        <p:spPr bwMode="auto">
          <a:xfrm>
            <a:off x="63227" y="1052736"/>
            <a:ext cx="8756923" cy="18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некоторых странах применяется аналог российских платежей за пользование акваториями портов, средства от которых консолидируются на центральном бюджетном уровне и направляются на поддержание портовой инфраструктуры (например, проведение дноуглубительных работ) 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однако, ставки таких платежей не привязаны к площади акватории, как в России</a:t>
            </a:r>
            <a:r>
              <a:rPr kumimoji="0" lang="ru-RU" sz="1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имеют более тесную связь с портовой экономикой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обычно имеется дифференциация ставок платежей</a:t>
            </a:r>
            <a:endParaRPr kumimoji="0" lang="ru-RU" alt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943" name="Номер слайда 8"/>
          <p:cNvSpPr txBox="1">
            <a:spLocks noGrp="1"/>
          </p:cNvSpPr>
          <p:nvPr/>
        </p:nvSpPr>
        <p:spPr bwMode="auto">
          <a:xfrm>
            <a:off x="8604250" y="6465888"/>
            <a:ext cx="431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F223B-3F31-4488-8260-85CF662049EB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6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0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2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4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6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5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6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6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64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66" name="Rectangle 3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5" name="Rectangle 19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20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70780" y="2906421"/>
          <a:ext cx="8913145" cy="3572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2687">
                  <a:extLst>
                    <a:ext uri="{9D8B030D-6E8A-4147-A177-3AD203B41FA5}">
                      <a16:colId xmlns:a16="http://schemas.microsoft.com/office/drawing/2014/main" xmlns="" val="3273799884"/>
                    </a:ext>
                  </a:extLst>
                </a:gridCol>
                <a:gridCol w="2800461">
                  <a:extLst>
                    <a:ext uri="{9D8B030D-6E8A-4147-A177-3AD203B41FA5}">
                      <a16:colId xmlns:a16="http://schemas.microsoft.com/office/drawing/2014/main" xmlns="" val="569075048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128672952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147787466"/>
                    </a:ext>
                  </a:extLst>
                </a:gridCol>
                <a:gridCol w="2035661">
                  <a:extLst>
                    <a:ext uri="{9D8B030D-6E8A-4147-A177-3AD203B41FA5}">
                      <a16:colId xmlns:a16="http://schemas.microsoft.com/office/drawing/2014/main" xmlns="" val="1319844370"/>
                    </a:ext>
                  </a:extLst>
                </a:gridCol>
              </a:tblGrid>
              <a:tr h="61550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Страна 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Тип ставки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за пользование акваториями 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База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исчисления ставки 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Уровень ставки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Дифференциация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ставки 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0455995"/>
                  </a:ext>
                </a:extLst>
              </a:tr>
              <a:tr h="732745">
                <a:tc>
                  <a:txBody>
                    <a:bodyPr/>
                    <a:lstStyle/>
                    <a:p>
                      <a:r>
                        <a:rPr lang="ru-RU" b="1" dirty="0" smtClean="0"/>
                        <a:t>Россия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Привязана</a:t>
                      </a:r>
                      <a:r>
                        <a:rPr lang="ru-RU" sz="1100" b="1" baseline="0" dirty="0" smtClean="0"/>
                        <a:t> к площади акватории, плательщик- портовая администрация 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1</a:t>
                      </a:r>
                      <a:r>
                        <a:rPr lang="ru-RU" sz="1100" b="1" baseline="0" dirty="0" smtClean="0"/>
                        <a:t> кв. км. площади акватории 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200-500</a:t>
                      </a:r>
                      <a:r>
                        <a:rPr lang="ru-RU" sz="1100" b="1" baseline="0" dirty="0" smtClean="0"/>
                        <a:t> тыс. руб. за 1 кв. км. в год 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Слабая дифференциация по </a:t>
                      </a:r>
                      <a:r>
                        <a:rPr lang="ru-RU" sz="1100" b="1" baseline="0" dirty="0" smtClean="0"/>
                        <a:t>типу акватории  (речная, морская, озерная) и ее бассейновой привязки </a:t>
                      </a:r>
                      <a:endParaRPr lang="ru-RU" sz="11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42942227"/>
                  </a:ext>
                </a:extLst>
              </a:tr>
              <a:tr h="1055153">
                <a:tc>
                  <a:txBody>
                    <a:bodyPr/>
                    <a:lstStyle/>
                    <a:p>
                      <a:r>
                        <a:rPr lang="ru-RU" dirty="0" smtClean="0"/>
                        <a:t>США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Harbor</a:t>
                      </a:r>
                      <a:r>
                        <a:rPr lang="en-US" sz="1100" baseline="0" dirty="0" smtClean="0"/>
                        <a:t> maintenance tax - </a:t>
                      </a:r>
                      <a:r>
                        <a:rPr lang="ru-RU" sz="1100" baseline="0" dirty="0" smtClean="0"/>
                        <a:t>а</a:t>
                      </a:r>
                      <a:r>
                        <a:rPr lang="ru-RU" sz="1100" dirty="0" smtClean="0"/>
                        <a:t>двалорная</a:t>
                      </a:r>
                      <a:r>
                        <a:rPr lang="ru-RU" sz="1100" baseline="0" dirty="0" smtClean="0"/>
                        <a:t> ставка, привязанная к стоимости </a:t>
                      </a:r>
                      <a:r>
                        <a:rPr lang="ru-RU" sz="1100" baseline="0" dirty="0" err="1" smtClean="0"/>
                        <a:t>грузоперевалки</a:t>
                      </a:r>
                      <a:r>
                        <a:rPr lang="ru-RU" sz="1100" baseline="0" dirty="0" smtClean="0"/>
                        <a:t> в порту</a:t>
                      </a:r>
                      <a:r>
                        <a:rPr lang="en-US" sz="1100" baseline="0" dirty="0" smtClean="0"/>
                        <a:t>, </a:t>
                      </a:r>
                      <a:r>
                        <a:rPr lang="ru-RU" sz="1100" baseline="0" dirty="0" smtClean="0"/>
                        <a:t>плательщик – грузоотправители, пассажирские линии. Целевое использование сборов через федеральный </a:t>
                      </a:r>
                      <a:r>
                        <a:rPr lang="ru-RU" sz="1100" baseline="0" dirty="0" err="1" smtClean="0"/>
                        <a:t>спецсчет</a:t>
                      </a:r>
                      <a:r>
                        <a:rPr lang="ru-RU" sz="1100" baseline="0" dirty="0" smtClean="0"/>
                        <a:t>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Стоимость</a:t>
                      </a:r>
                      <a:r>
                        <a:rPr lang="ru-RU" sz="1100" baseline="0" dirty="0" smtClean="0"/>
                        <a:t> товара, проходящего через порт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0,125%</a:t>
                      </a:r>
                      <a:r>
                        <a:rPr lang="ru-RU" sz="1100" baseline="0" dirty="0" smtClean="0"/>
                        <a:t> от стоимости товаров (или в среднем около 109 долл. за </a:t>
                      </a:r>
                      <a:r>
                        <a:rPr lang="en-US" sz="1100" baseline="0" dirty="0" smtClean="0"/>
                        <a:t>c</a:t>
                      </a:r>
                      <a:r>
                        <a:rPr lang="ru-RU" sz="1100" baseline="0" dirty="0" err="1" smtClean="0"/>
                        <a:t>орокофутовый</a:t>
                      </a:r>
                      <a:r>
                        <a:rPr lang="ru-RU" sz="1100" baseline="0" dirty="0" smtClean="0"/>
                        <a:t> контейнер)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Экспорт</a:t>
                      </a:r>
                      <a:r>
                        <a:rPr lang="ru-RU" sz="1100" baseline="0" dirty="0" smtClean="0"/>
                        <a:t> грузов не облагается. 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6971070"/>
                  </a:ext>
                </a:extLst>
              </a:tr>
              <a:tr h="1055153">
                <a:tc>
                  <a:txBody>
                    <a:bodyPr/>
                    <a:lstStyle/>
                    <a:p>
                      <a:r>
                        <a:rPr lang="ru-RU" dirty="0" smtClean="0"/>
                        <a:t>Украина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Привязана</a:t>
                      </a:r>
                      <a:r>
                        <a:rPr lang="ru-RU" sz="1100" baseline="0" dirty="0" smtClean="0"/>
                        <a:t> к интенсивности </a:t>
                      </a:r>
                      <a:r>
                        <a:rPr lang="ru-RU" sz="1100" baseline="0" dirty="0" err="1" smtClean="0"/>
                        <a:t>судозаходов</a:t>
                      </a:r>
                      <a:r>
                        <a:rPr lang="en-US" sz="1100" baseline="0" dirty="0" smtClean="0"/>
                        <a:t>;</a:t>
                      </a:r>
                      <a:r>
                        <a:rPr lang="ru-RU" sz="1100" baseline="0" dirty="0" smtClean="0"/>
                        <a:t> плательщик </a:t>
                      </a:r>
                      <a:r>
                        <a:rPr lang="en-US" sz="1100" baseline="0" dirty="0" smtClean="0"/>
                        <a:t>- </a:t>
                      </a:r>
                      <a:r>
                        <a:rPr lang="ru-RU" sz="1100" baseline="0" dirty="0" smtClean="0"/>
                        <a:t>портовая администрация, но только для речных портов.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День-тонна</a:t>
                      </a:r>
                      <a:r>
                        <a:rPr lang="en-US" sz="1100" baseline="0" dirty="0" smtClean="0"/>
                        <a:t>; </a:t>
                      </a:r>
                      <a:r>
                        <a:rPr lang="ru-RU" sz="1100" baseline="0" dirty="0" smtClean="0"/>
                        <a:t>место-тонна 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В переводе</a:t>
                      </a:r>
                      <a:r>
                        <a:rPr lang="ru-RU" sz="1100" baseline="0" dirty="0" smtClean="0"/>
                        <a:t> на </a:t>
                      </a:r>
                      <a:r>
                        <a:rPr lang="ru-RU" sz="1100" dirty="0" smtClean="0"/>
                        <a:t>рубли:</a:t>
                      </a:r>
                    </a:p>
                    <a:p>
                      <a:r>
                        <a:rPr lang="ru-RU" sz="1100" dirty="0" smtClean="0"/>
                        <a:t>грузовые</a:t>
                      </a:r>
                      <a:r>
                        <a:rPr lang="ru-RU" sz="1100" baseline="0" dirty="0" smtClean="0"/>
                        <a:t> суда: </a:t>
                      </a:r>
                      <a:r>
                        <a:rPr lang="ru-RU" sz="1100" dirty="0" smtClean="0"/>
                        <a:t>0,5 руб. за 1 тонну-день</a:t>
                      </a:r>
                    </a:p>
                    <a:p>
                      <a:r>
                        <a:rPr lang="ru-RU" sz="1100" dirty="0" smtClean="0"/>
                        <a:t>пассажирские: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0,07 руб. за 1 место-день </a:t>
                      </a:r>
                    </a:p>
                    <a:p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Ныне</a:t>
                      </a:r>
                      <a:r>
                        <a:rPr lang="ru-RU" sz="1100" baseline="0" dirty="0" smtClean="0"/>
                        <a:t> данный платеж предусмотрен только для речных портовых акваторий. 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9662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64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016"/>
            <a:ext cx="7886700" cy="4715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Выводы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91601"/>
            <a:ext cx="8496944" cy="6366399"/>
          </a:xfrm>
        </p:spPr>
        <p:txBody>
          <a:bodyPr>
            <a:normAutofit/>
          </a:bodyPr>
          <a:lstStyle/>
          <a:p>
            <a:pPr algn="just"/>
            <a:r>
              <a:rPr lang="ru-RU" sz="2300" dirty="0"/>
              <a:t>Плата за пользование водными объектами без изъятия воды применяется к гидроэнергетическим компаниям, а также предприятиям тепловой энергетики и промышленности. </a:t>
            </a:r>
            <a:r>
              <a:rPr lang="ru-RU" sz="2300" dirty="0" smtClean="0"/>
              <a:t> </a:t>
            </a:r>
            <a:endParaRPr lang="ru-RU" sz="2300" dirty="0"/>
          </a:p>
          <a:p>
            <a:pPr algn="just"/>
            <a:r>
              <a:rPr lang="ru-RU" sz="2300" dirty="0"/>
              <a:t>Услуги по поставке (подаче) </a:t>
            </a:r>
            <a:r>
              <a:rPr lang="ru-RU" sz="2300" dirty="0" smtClean="0"/>
              <a:t>воды частично </a:t>
            </a:r>
            <a:r>
              <a:rPr lang="ru-RU" sz="2300" dirty="0"/>
              <a:t>покрывается </a:t>
            </a:r>
            <a:r>
              <a:rPr lang="ru-RU" sz="2300" dirty="0" smtClean="0"/>
              <a:t>государством.  </a:t>
            </a:r>
          </a:p>
          <a:p>
            <a:pPr algn="just"/>
            <a:r>
              <a:rPr lang="ru-RU" sz="2300" dirty="0"/>
              <a:t>Платежи за поставку воды для орошения, как правило, </a:t>
            </a:r>
            <a:r>
              <a:rPr lang="ru-RU" sz="2300" dirty="0" smtClean="0"/>
              <a:t>субсидируются</a:t>
            </a:r>
          </a:p>
          <a:p>
            <a:pPr algn="just"/>
            <a:r>
              <a:rPr lang="ru-RU" sz="2300" dirty="0" smtClean="0"/>
              <a:t>Накоплен </a:t>
            </a:r>
            <a:r>
              <a:rPr lang="ru-RU" sz="2300" dirty="0"/>
              <a:t>различный опыт применения экономических инструментов регулирования водопользования. В </a:t>
            </a:r>
            <a:r>
              <a:rPr lang="ru-RU" sz="2300" dirty="0" smtClean="0"/>
              <a:t>т.ч. представляют </a:t>
            </a:r>
            <a:r>
              <a:rPr lang="ru-RU" sz="2300" dirty="0"/>
              <a:t>интерес те виды платы, которые отсутствуют в </a:t>
            </a:r>
            <a:r>
              <a:rPr lang="ru-RU" sz="2300" dirty="0" smtClean="0"/>
              <a:t>РФ:  налог </a:t>
            </a:r>
            <a:r>
              <a:rPr lang="ru-RU" sz="2300" dirty="0"/>
              <a:t>на объекты, расположенные на государственных земельных или водных участках (Нидерланды), пошлины на нитраты и пестициды (Дания, Италия), субсидирование поставок воды для </a:t>
            </a:r>
            <a:r>
              <a:rPr lang="ru-RU" sz="2300" dirty="0" smtClean="0"/>
              <a:t>орошения (США, Австралия). </a:t>
            </a:r>
          </a:p>
          <a:p>
            <a:pPr algn="just"/>
            <a:r>
              <a:rPr lang="ru-RU" dirty="0" smtClean="0"/>
              <a:t>Торговля </a:t>
            </a:r>
            <a:r>
              <a:rPr lang="ru-RU" dirty="0"/>
              <a:t>качеством </a:t>
            </a:r>
            <a:r>
              <a:rPr lang="ru-RU" dirty="0" smtClean="0"/>
              <a:t>воды (США), рынки воды (Австралия). </a:t>
            </a:r>
          </a:p>
          <a:p>
            <a:pPr algn="just"/>
            <a:r>
              <a:rPr lang="ru-RU" dirty="0" smtClean="0"/>
              <a:t>Весьма </a:t>
            </a:r>
            <a:r>
              <a:rPr lang="ru-RU" dirty="0"/>
              <a:t>важно новое направление платежей – плата за </a:t>
            </a:r>
            <a:r>
              <a:rPr lang="ru-RU" dirty="0" err="1"/>
              <a:t>экосистемные</a:t>
            </a:r>
            <a:r>
              <a:rPr lang="ru-RU" dirty="0"/>
              <a:t> услуги, связанных с водой и пр. 	</a:t>
            </a:r>
          </a:p>
          <a:p>
            <a:pPr algn="just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B2051-C1EC-4B37-A38E-04E52F04EA1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39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2C437D83-421B-DF4F-9800-7BF7FC0390EC}"/>
              </a:ext>
            </a:extLst>
          </p:cNvPr>
          <p:cNvGraphicFramePr/>
          <p:nvPr>
            <p:extLst/>
          </p:nvPr>
        </p:nvGraphicFramePr>
        <p:xfrm>
          <a:off x="290582" y="1952836"/>
          <a:ext cx="4392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732BC2EC-45CB-CC4B-A869-E78BF1CC6E0C}"/>
              </a:ext>
            </a:extLst>
          </p:cNvPr>
          <p:cNvGraphicFramePr/>
          <p:nvPr>
            <p:extLst/>
          </p:nvPr>
        </p:nvGraphicFramePr>
        <p:xfrm>
          <a:off x="4860032" y="1952836"/>
          <a:ext cx="4032448" cy="45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DC47C2B-A550-3146-B185-9A3D39981837}"/>
              </a:ext>
            </a:extLst>
          </p:cNvPr>
          <p:cNvSpPr txBox="1"/>
          <p:nvPr/>
        </p:nvSpPr>
        <p:spPr>
          <a:xfrm>
            <a:off x="298054" y="188643"/>
            <a:ext cx="88349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Оценка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последствий и возможные риски для различных секторов экономики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осуществлении корректировки платежей за счёт динамических ставок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Оценка последствий и возможные риски для отраслей промышленности и ЖКХ при осуществлении корректировки платежей за пользование водными объектами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81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BD670AFA-0E8C-E040-A659-848613686FA1}"/>
              </a:ext>
            </a:extLst>
          </p:cNvPr>
          <p:cNvGraphicFramePr/>
          <p:nvPr/>
        </p:nvGraphicFramePr>
        <p:xfrm>
          <a:off x="4211962" y="1700808"/>
          <a:ext cx="4787663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8E652D-6210-C24E-9581-F6CDCF1EA57D}"/>
              </a:ext>
            </a:extLst>
          </p:cNvPr>
          <p:cNvSpPr txBox="1"/>
          <p:nvPr/>
        </p:nvSpPr>
        <p:spPr>
          <a:xfrm>
            <a:off x="251520" y="2278348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износ основных фондов ЖКХ составляет более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60%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более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156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тыс. км сетей водоснабжения нуждаются в замене;</a:t>
            </a: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потери воды при транспортировке в комплексе ЖКХ значительно выше средних по стране.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B5F8DA-C42E-004C-8BA5-212639BCAAFC}"/>
              </a:ext>
            </a:extLst>
          </p:cNvPr>
          <p:cNvSpPr txBox="1"/>
          <p:nvPr/>
        </p:nvSpPr>
        <p:spPr>
          <a:xfrm>
            <a:off x="1403648" y="404665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Проблемы водопользования в комплексе ЖКХ</a:t>
            </a:r>
          </a:p>
        </p:txBody>
      </p:sp>
    </p:spTree>
    <p:extLst>
      <p:ext uri="{BB962C8B-B14F-4D97-AF65-F5344CB8AC3E}">
        <p14:creationId xmlns:p14="http://schemas.microsoft.com/office/powerpoint/2010/main" val="2889161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5526679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631" y="3212976"/>
            <a:ext cx="4644646" cy="3483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26064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Проблема предприятий энергетики в использованием прямоточной системы водоснабжения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21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96D240EB-1AD2-324B-88B3-17B2BB4516DF}"/>
              </a:ext>
            </a:extLst>
          </p:cNvPr>
          <p:cNvGraphicFramePr/>
          <p:nvPr/>
        </p:nvGraphicFramePr>
        <p:xfrm>
          <a:off x="755576" y="1268760"/>
          <a:ext cx="7704856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805274-B728-DF4E-B87F-41888D151C41}"/>
              </a:ext>
            </a:extLst>
          </p:cNvPr>
          <p:cNvSpPr txBox="1"/>
          <p:nvPr/>
        </p:nvSpPr>
        <p:spPr>
          <a:xfrm>
            <a:off x="827584" y="40466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Важным фактором при корректировке ставок платы за пользование водными объектами должна стать стоимостная оценка водных ресурсов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916C8C-481F-F742-8A69-B13E63E04615}"/>
              </a:ext>
            </a:extLst>
          </p:cNvPr>
          <p:cNvSpPr txBox="1"/>
          <p:nvPr/>
        </p:nvSpPr>
        <p:spPr>
          <a:xfrm>
            <a:off x="611560" y="5445226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Возможным решением для разработки экономически-обоснованных ставок платы за водопользование может стать разработка новых отраслевых ставок платы за забор (изъятие) водных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960774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D:\Документы\Аня\Фотки\Фото зэ бэст\фото Лабынцева Е.А. 2008 (1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 rot="-764935">
            <a:off x="2743200" y="1295400"/>
            <a:ext cx="617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36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Спасибо за внимание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8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641" y="136525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Согласно ст.11 ВК РФ </a:t>
            </a:r>
            <a:r>
              <a:rPr lang="ru-RU" sz="2800" b="1" dirty="0" smtClean="0">
                <a:solidFill>
                  <a:srgbClr val="C00000"/>
                </a:solidFill>
              </a:rPr>
              <a:t>освобождены от платы за пользование водными объектами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 Водопользование </a:t>
            </a:r>
            <a:r>
              <a:rPr lang="ru-RU" sz="1800" dirty="0" smtClean="0">
                <a:solidFill>
                  <a:srgbClr val="C00000"/>
                </a:solidFill>
              </a:rPr>
              <a:t>для целей:</a:t>
            </a:r>
          </a:p>
          <a:p>
            <a:pPr marL="0" indent="0">
              <a:buNone/>
            </a:pPr>
            <a:r>
              <a:rPr lang="ru-RU" sz="1800" dirty="0" smtClean="0"/>
              <a:t>- </a:t>
            </a:r>
            <a:r>
              <a:rPr lang="ru-RU" sz="1800" dirty="0"/>
              <a:t>обеспечения обороны страны и безопасности государства;</a:t>
            </a:r>
          </a:p>
          <a:p>
            <a:pPr marL="0" indent="0">
              <a:buNone/>
            </a:pPr>
            <a:r>
              <a:rPr lang="ru-RU" sz="1800" dirty="0"/>
              <a:t>- сброса сточных вод;</a:t>
            </a:r>
          </a:p>
          <a:p>
            <a:pPr marL="0" indent="0">
              <a:buNone/>
            </a:pPr>
            <a:r>
              <a:rPr lang="ru-RU" sz="1800" dirty="0"/>
              <a:t>- строительства и реконструкции гидротехнических сооружений;</a:t>
            </a:r>
          </a:p>
          <a:p>
            <a:pPr marL="0" indent="0">
              <a:buNone/>
            </a:pPr>
            <a:r>
              <a:rPr lang="ru-RU" sz="1800" dirty="0"/>
              <a:t>- создания стационарных и плавучих буровых установок (платформ), морских плавучих платформ, морских стационарных платформ и искусственных островов;</a:t>
            </a:r>
          </a:p>
          <a:p>
            <a:pPr marL="0" indent="0">
              <a:buNone/>
            </a:pPr>
            <a:r>
              <a:rPr lang="ru-RU" sz="1800" dirty="0"/>
              <a:t>- строительства и реконструкции мостов, подводных переходов, трубопроводов и других линейных объектов, если это связано с изменением дна и берегов поверхностных водных объектов;</a:t>
            </a:r>
          </a:p>
          <a:p>
            <a:pPr marL="0" indent="0">
              <a:buNone/>
            </a:pPr>
            <a:r>
              <a:rPr lang="ru-RU" sz="1800" dirty="0"/>
              <a:t>- разведки и добычи полезных ископаемых;</a:t>
            </a:r>
          </a:p>
          <a:p>
            <a:pPr marL="0" indent="0">
              <a:buNone/>
            </a:pPr>
            <a:r>
              <a:rPr lang="ru-RU" sz="1800" dirty="0"/>
              <a:t>- проведения дноуглубительных, взрывных, буровых и других работ, связанных с изменением дна и берегов поверхностных водных объектов</a:t>
            </a:r>
            <a:r>
              <a:rPr lang="ru-RU" sz="1800" dirty="0" smtClean="0"/>
              <a:t>;</a:t>
            </a:r>
          </a:p>
          <a:p>
            <a:pPr marL="0" indent="0">
              <a:buNone/>
            </a:pPr>
            <a:r>
              <a:rPr lang="ru-RU" sz="1800" dirty="0" smtClean="0"/>
              <a:t>- </a:t>
            </a:r>
            <a:r>
              <a:rPr lang="ru-RU" sz="1800" dirty="0"/>
              <a:t>подъема затонувших судов;</a:t>
            </a:r>
          </a:p>
          <a:p>
            <a:pPr marL="0" indent="0">
              <a:buNone/>
            </a:pPr>
            <a:r>
              <a:rPr lang="ru-RU" sz="1800" dirty="0"/>
              <a:t>- сплава древесины;</a:t>
            </a:r>
          </a:p>
          <a:p>
            <a:pPr marL="0" indent="0">
              <a:buNone/>
            </a:pPr>
            <a:r>
              <a:rPr lang="ru-RU" sz="1800" dirty="0"/>
              <a:t>- </a:t>
            </a:r>
            <a:r>
              <a:rPr lang="ru-RU" sz="1800" dirty="0">
                <a:solidFill>
                  <a:srgbClr val="C00000"/>
                </a:solidFill>
              </a:rPr>
              <a:t>забора водных ресурсов из водных объектов для гидромелиорации земель;</a:t>
            </a:r>
          </a:p>
          <a:p>
            <a:pPr marL="182563" indent="-182563">
              <a:buFontTx/>
              <a:buChar char="-"/>
            </a:pPr>
            <a:r>
              <a:rPr lang="ru-RU" sz="1800" dirty="0" smtClean="0"/>
              <a:t>забора </a:t>
            </a:r>
            <a:r>
              <a:rPr lang="ru-RU" sz="1800" dirty="0"/>
              <a:t>водных ресурсов из водных объектов и сброса сточных вод для осуществления аквакультуры (рыбоводства</a:t>
            </a:r>
            <a:r>
              <a:rPr lang="ru-RU" sz="1800" dirty="0" smtClean="0"/>
              <a:t>).</a:t>
            </a:r>
          </a:p>
          <a:p>
            <a:pPr>
              <a:buFontTx/>
              <a:buChar char="-"/>
            </a:pPr>
            <a:endParaRPr lang="ru-RU" sz="1800" dirty="0"/>
          </a:p>
          <a:p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697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0510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Затраты воды на производство одной тонны зерна в разных странах мира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16534"/>
            <a:ext cx="8733656" cy="48398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Израиль - </a:t>
            </a:r>
            <a:r>
              <a:rPr lang="ru-RU" dirty="0">
                <a:solidFill>
                  <a:srgbClr val="FF0000"/>
                </a:solidFill>
              </a:rPr>
              <a:t>380 </a:t>
            </a:r>
            <a:r>
              <a:rPr lang="ru-RU" dirty="0"/>
              <a:t>куб. м</a:t>
            </a:r>
            <a:r>
              <a:rPr lang="ru-RU" baseline="30000" dirty="0"/>
              <a:t> </a:t>
            </a:r>
            <a:r>
              <a:rPr lang="ru-RU" dirty="0"/>
              <a:t>/т,</a:t>
            </a:r>
          </a:p>
          <a:p>
            <a:pPr marL="0" indent="0">
              <a:buNone/>
            </a:pPr>
            <a:r>
              <a:rPr lang="ru-RU" dirty="0" smtClean="0"/>
              <a:t>Франция </a:t>
            </a:r>
            <a:r>
              <a:rPr lang="ru-RU" dirty="0"/>
              <a:t>- 660 куб. м</a:t>
            </a:r>
            <a:r>
              <a:rPr lang="ru-RU" baseline="30000" dirty="0"/>
              <a:t> </a:t>
            </a:r>
            <a:r>
              <a:rPr lang="ru-RU" dirty="0"/>
              <a:t>/т,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Великобритания </a:t>
            </a:r>
            <a:r>
              <a:rPr lang="ru-RU" dirty="0"/>
              <a:t>- 790 куб. м</a:t>
            </a:r>
            <a:r>
              <a:rPr lang="ru-RU" baseline="30000" dirty="0"/>
              <a:t> </a:t>
            </a:r>
            <a:r>
              <a:rPr lang="ru-RU" dirty="0"/>
              <a:t>/т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r>
              <a:rPr lang="ru-RU" dirty="0" smtClean="0"/>
              <a:t>Испания - 720 куб. м</a:t>
            </a:r>
            <a:r>
              <a:rPr lang="ru-RU" baseline="30000" dirty="0" smtClean="0"/>
              <a:t> </a:t>
            </a:r>
            <a:r>
              <a:rPr lang="ru-RU" dirty="0" smtClean="0"/>
              <a:t>/т, </a:t>
            </a:r>
          </a:p>
          <a:p>
            <a:pPr marL="0" indent="0">
              <a:buNone/>
            </a:pPr>
            <a:r>
              <a:rPr lang="ru-RU" dirty="0" smtClean="0"/>
              <a:t>США - 1000 куб. м</a:t>
            </a:r>
            <a:r>
              <a:rPr lang="ru-RU" baseline="30000" dirty="0" smtClean="0"/>
              <a:t> </a:t>
            </a:r>
            <a:r>
              <a:rPr lang="ru-RU" dirty="0" smtClean="0"/>
              <a:t>/т, </a:t>
            </a:r>
          </a:p>
          <a:p>
            <a:pPr marL="0" indent="0">
              <a:buNone/>
            </a:pPr>
            <a:r>
              <a:rPr lang="ru-RU" dirty="0" smtClean="0"/>
              <a:t>Италия - 1300 куб. м</a:t>
            </a:r>
            <a:r>
              <a:rPr lang="ru-RU" baseline="30000" dirty="0" smtClean="0"/>
              <a:t> </a:t>
            </a:r>
            <a:r>
              <a:rPr lang="ru-RU" dirty="0" smtClean="0"/>
              <a:t>/т, </a:t>
            </a:r>
          </a:p>
          <a:p>
            <a:pPr marL="0" indent="0">
              <a:buNone/>
            </a:pPr>
            <a:r>
              <a:rPr lang="ru-RU" dirty="0" smtClean="0"/>
              <a:t>Польша </a:t>
            </a:r>
            <a:r>
              <a:rPr lang="ru-RU" dirty="0"/>
              <a:t>- 1300 куб. м</a:t>
            </a:r>
            <a:r>
              <a:rPr lang="ru-RU" baseline="30000" dirty="0"/>
              <a:t> </a:t>
            </a:r>
            <a:r>
              <a:rPr lang="ru-RU" dirty="0"/>
              <a:t>/т,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Япония </a:t>
            </a:r>
            <a:r>
              <a:rPr lang="ru-RU" dirty="0"/>
              <a:t>- 1350 куб. м</a:t>
            </a:r>
            <a:r>
              <a:rPr lang="ru-RU" baseline="30000" dirty="0"/>
              <a:t> </a:t>
            </a:r>
            <a:r>
              <a:rPr lang="ru-RU" dirty="0"/>
              <a:t>/т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Узбекистан </a:t>
            </a:r>
            <a:r>
              <a:rPr lang="ru-RU" dirty="0"/>
              <a:t>- 3000 куб. м</a:t>
            </a:r>
            <a:r>
              <a:rPr lang="ru-RU" baseline="30000" dirty="0"/>
              <a:t> </a:t>
            </a:r>
            <a:r>
              <a:rPr lang="ru-RU" dirty="0"/>
              <a:t>/т,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Китай </a:t>
            </a:r>
            <a:r>
              <a:rPr lang="ru-RU" dirty="0"/>
              <a:t>- 2500 куб. м</a:t>
            </a:r>
            <a:r>
              <a:rPr lang="ru-RU" baseline="30000" dirty="0"/>
              <a:t> </a:t>
            </a:r>
            <a:r>
              <a:rPr lang="ru-RU" dirty="0"/>
              <a:t>/т, </a:t>
            </a:r>
          </a:p>
          <a:p>
            <a:pPr marL="0" indent="0">
              <a:buNone/>
            </a:pPr>
            <a:r>
              <a:rPr lang="ru-RU" dirty="0" smtClean="0"/>
              <a:t>Индия </a:t>
            </a:r>
            <a:r>
              <a:rPr lang="ru-RU" dirty="0"/>
              <a:t>- 3030 куб. м</a:t>
            </a:r>
            <a:r>
              <a:rPr lang="ru-RU" baseline="30000" dirty="0"/>
              <a:t> </a:t>
            </a:r>
            <a:r>
              <a:rPr lang="ru-RU" dirty="0"/>
              <a:t>/т,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Египет </a:t>
            </a:r>
            <a:r>
              <a:rPr lang="ru-RU" dirty="0"/>
              <a:t>- 3500 куб. м</a:t>
            </a:r>
            <a:r>
              <a:rPr lang="ru-RU" baseline="30000" dirty="0"/>
              <a:t> </a:t>
            </a:r>
            <a:r>
              <a:rPr lang="ru-RU" dirty="0"/>
              <a:t>/т, </a:t>
            </a:r>
          </a:p>
          <a:p>
            <a:pPr marL="0" indent="0">
              <a:buNone/>
            </a:pPr>
            <a:r>
              <a:rPr lang="ru-RU" dirty="0" smtClean="0"/>
              <a:t>Россия - </a:t>
            </a:r>
            <a:r>
              <a:rPr lang="ru-RU" dirty="0" smtClean="0">
                <a:solidFill>
                  <a:srgbClr val="FF0000"/>
                </a:solidFill>
              </a:rPr>
              <a:t>4800</a:t>
            </a:r>
            <a:r>
              <a:rPr lang="ru-RU" dirty="0" smtClean="0"/>
              <a:t> куб. м</a:t>
            </a:r>
            <a:r>
              <a:rPr lang="ru-RU" baseline="30000" dirty="0" smtClean="0"/>
              <a:t> </a:t>
            </a:r>
            <a:r>
              <a:rPr lang="ru-RU" dirty="0" smtClean="0"/>
              <a:t>/т.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556792"/>
            <a:ext cx="455719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8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312009"/>
              </p:ext>
            </p:extLst>
          </p:nvPr>
        </p:nvGraphicFramePr>
        <p:xfrm>
          <a:off x="127000" y="436995"/>
          <a:ext cx="8890000" cy="5984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72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 </a:t>
            </a:r>
            <a:r>
              <a:rPr lang="ru-RU" sz="2700" b="1" dirty="0" smtClean="0">
                <a:solidFill>
                  <a:srgbClr val="C00000"/>
                </a:solidFill>
              </a:rPr>
              <a:t>Поручение Правительства РФ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 по совершенствованию системы платежей за пользование водными объектами</a:t>
            </a:r>
            <a:endParaRPr lang="ru-RU" sz="27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1"/>
            <a:ext cx="8291264" cy="496855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F6AD8-F1BD-4923-9C91-3DC078B669A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384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5976664" cy="576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832647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400" dirty="0" smtClean="0"/>
              <a:t>Цель: Подготовить научно-обоснованную концепцию по совершенствованию системы платежей̆ за пользование поверхностными водными объектами</a:t>
            </a:r>
          </a:p>
          <a:p>
            <a:pPr algn="just"/>
            <a:r>
              <a:rPr lang="ru-RU" sz="2400" dirty="0" smtClean="0"/>
              <a:t>Анализ </a:t>
            </a:r>
            <a:r>
              <a:rPr lang="ru-RU" sz="2400" dirty="0"/>
              <a:t>зарубежного опыта формирования системы платежей за пользование водными </a:t>
            </a:r>
            <a:r>
              <a:rPr lang="ru-RU" sz="2400" dirty="0" smtClean="0"/>
              <a:t>объектами (США, страны ЕЭС, Австралия), </a:t>
            </a:r>
            <a:r>
              <a:rPr lang="ru-RU" sz="2400" dirty="0"/>
              <a:t>оценка приемлемости его применения в российских условиях; </a:t>
            </a:r>
          </a:p>
          <a:p>
            <a:pPr algn="just"/>
            <a:r>
              <a:rPr lang="ru-RU" sz="2400" dirty="0" smtClean="0"/>
              <a:t>Оценка </a:t>
            </a:r>
            <a:r>
              <a:rPr lang="ru-RU" sz="2400" dirty="0"/>
              <a:t>последствий и возможные риски для различных секторов экономики в местах расположения предприятий отдельных отраслей при осуществлении корректировки </a:t>
            </a:r>
            <a:r>
              <a:rPr lang="ru-RU" sz="2400" dirty="0" smtClean="0"/>
              <a:t>платежей;</a:t>
            </a:r>
            <a:endParaRPr lang="ru-RU" sz="2400" dirty="0"/>
          </a:p>
          <a:p>
            <a:pPr algn="just"/>
            <a:r>
              <a:rPr lang="ru-RU" sz="2400" dirty="0" smtClean="0"/>
              <a:t>Разработка </a:t>
            </a:r>
            <a:r>
              <a:rPr lang="ru-RU" sz="2400" dirty="0"/>
              <a:t>научно обоснованной концепции по совершенствованию системы платежей за пользование поверхностными водными объектами предприятиями энергетики.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DC3757C-F9A6-F540-B208-95730714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B2051-C1EC-4B37-A38E-04E52F04EA1A}" type="slidenum">
              <a:rPr lang="en-US" sz="1200" smtClean="0">
                <a:solidFill>
                  <a:schemeClr val="tx1"/>
                </a:solidFill>
                <a:latin typeface="Constantia" panose="02030602050306030303" pitchFamily="18" charset="0"/>
              </a:rPr>
              <a:pPr/>
              <a:t>7</a:t>
            </a:fld>
            <a:endParaRPr lang="en-US" sz="12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835696" y="188640"/>
            <a:ext cx="5256584" cy="348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Цель и задачи работы 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201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51521" y="1200089"/>
            <a:ext cx="3262960" cy="5512902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Закон о чистой воде (CWA)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Закон о безопасной питьевой воде;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Закон о сохранении и восстановлении ресурсов;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Закон о всеобъемлющем реагировании на окружающую среду, компенсации и ответственности;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Закон о территории внешнего континентального шельфа;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/>
              <a:t>Закон </a:t>
            </a:r>
            <a:r>
              <a:rPr lang="ru-RU" sz="1600" dirty="0"/>
              <a:t>о глубоководных портах 1974 года;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Закон о разрешении на государственную оборону 1996 года</a:t>
            </a:r>
            <a:r>
              <a:rPr lang="ru-RU" sz="1600" dirty="0" smtClean="0"/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1600" dirty="0"/>
              <a:t>Законы штатов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40744" y="529547"/>
            <a:ext cx="8606400" cy="67990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Основные НПА  по регулированию использования воды в </a:t>
            </a:r>
            <a:r>
              <a:rPr lang="ru-RU" sz="2400" b="1" dirty="0">
                <a:solidFill>
                  <a:srgbClr val="002060"/>
                </a:solidFill>
              </a:rPr>
              <a:t>США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"/>
          <a:stretch/>
        </p:blipFill>
        <p:spPr>
          <a:xfrm>
            <a:off x="4005211" y="1185498"/>
            <a:ext cx="4130377" cy="383202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906236" y="2"/>
            <a:ext cx="7886700" cy="800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Плата за использование  водных ресурсов в США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3944" y="5085184"/>
            <a:ext cx="3691816" cy="9774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4221088"/>
            <a:ext cx="5445072" cy="24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82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1404258"/>
            <a:ext cx="3502479" cy="16165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40871" y="653144"/>
            <a:ext cx="3863573" cy="84908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1.ПЛАТА ЗА ВОДОПОЛЬЗОВАНИЕ</a:t>
            </a:r>
            <a:endParaRPr lang="ru-RU" sz="2000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21" y="1286019"/>
            <a:ext cx="4244771" cy="2107448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1" y="538842"/>
            <a:ext cx="4392386" cy="717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ПЛАТА ЗА ИСТОЩЕНИЕ ВОДЫ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161334"/>
            <a:ext cx="5749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Платежи за водопользование в США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0"/>
          <a:stretch/>
        </p:blipFill>
        <p:spPr>
          <a:xfrm>
            <a:off x="-1" y="3796920"/>
            <a:ext cx="3931103" cy="28004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8624" y="3322262"/>
            <a:ext cx="3502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r>
              <a:rPr lang="ru-RU" sz="2000" dirty="0" smtClean="0"/>
              <a:t>. ПЛАТА ЗА ЗАГРЯЗНЕНИЕ</a:t>
            </a:r>
            <a:endParaRPr lang="ru-RU" sz="2000" dirty="0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067944" y="4005064"/>
            <a:ext cx="4798471" cy="27304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Стоимость зависит от числа подключений: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Для системы с менее чем 25 подключениями плата будет составлять не более 200 долларов США;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Для систем с 25 - 160 подключениями плата будет составлять не более 300 долларов США; а также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• Для системы с количеством соединений, большим или равным 161, плата будет составлять не более 400 долларов США за соединение.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7588" y="3345574"/>
            <a:ext cx="5076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4.ПЛАТЕЖИ ЗА СИСТЕМУ ЗДРАВООХРАНЕНИЯ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572066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РосНИИВХ СКИОВО</Template>
  <TotalTime>4978</TotalTime>
  <Words>2233</Words>
  <Application>Microsoft Office PowerPoint</Application>
  <PresentationFormat>Экран (4:3)</PresentationFormat>
  <Paragraphs>425</Paragraphs>
  <Slides>26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Поток</vt:lpstr>
      <vt:lpstr>1_Тема Office</vt:lpstr>
      <vt:lpstr>Тема Office</vt:lpstr>
      <vt:lpstr>2_Тема Office</vt:lpstr>
      <vt:lpstr>                    Международная научно-практическая конференция «Экологический императив технологического развития России"      «О совершенствовании механизма платежей за пользование водными объектами  »  </vt:lpstr>
      <vt:lpstr>Экономические инструменты регулирования водопользования</vt:lpstr>
      <vt:lpstr>Согласно ст.11 ВК РФ освобождены от платы за пользование водными объектами</vt:lpstr>
      <vt:lpstr>Затраты воды на производство одной тонны зерна в разных странах мира </vt:lpstr>
      <vt:lpstr>Презентация PowerPoint</vt:lpstr>
      <vt:lpstr> Поручение Правительства РФ  по совершенствованию системы платежей за пользование водными объектами</vt:lpstr>
      <vt:lpstr> </vt:lpstr>
      <vt:lpstr>Основные НПА  по регулированию использования воды в США</vt:lpstr>
      <vt:lpstr>1.ПЛАТА ЗА ВОДОПОЛЬЗОВАНИЕ</vt:lpstr>
      <vt:lpstr>Политика торговли качеством воды в США</vt:lpstr>
      <vt:lpstr>Опыт стран ЕЭС</vt:lpstr>
      <vt:lpstr>   Плата за загрязнение воды в отдельных странах ЕЭС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анализа зарубежного опыта платежей за пользование водными объектами предприятиями водного транспорта</vt:lpstr>
      <vt:lpstr>Презентация PowerPoint</vt:lpstr>
      <vt:lpstr>Выводы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376</cp:revision>
  <cp:lastPrinted>2019-04-18T04:05:40Z</cp:lastPrinted>
  <dcterms:created xsi:type="dcterms:W3CDTF">2014-11-19T10:07:09Z</dcterms:created>
  <dcterms:modified xsi:type="dcterms:W3CDTF">2019-06-02T16:06:16Z</dcterms:modified>
</cp:coreProperties>
</file>